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63" r:id="rId4"/>
    <p:sldId id="286" r:id="rId5"/>
    <p:sldId id="289" r:id="rId6"/>
    <p:sldId id="290" r:id="rId7"/>
    <p:sldId id="292" r:id="rId8"/>
    <p:sldId id="291" r:id="rId9"/>
  </p:sldIdLst>
  <p:sldSz cx="9144000" cy="5143500" type="screen16x9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36"/>
    <a:srgbClr val="F89430"/>
    <a:srgbClr val="F67031"/>
    <a:srgbClr val="FDC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9E58A49-CEF0-4B7F-BF0F-A61FB6DCD402}">
  <a:tblStyle styleId="{F9E58A49-CEF0-4B7F-BF0F-A61FB6DCD4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82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876F4-8655-490B-A69A-4268A8714C56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81E05-72E5-4580-9070-68E4E175D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7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706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45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4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05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10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44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17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08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ed75ccf_01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96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8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66.pfdo.ru/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66.pfdo.ru/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66.pfdo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3.jpg"/><Relationship Id="rId5" Type="http://schemas.openxmlformats.org/officeDocument/2006/relationships/image" Target="../media/image11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" b="89200" l="0" r="100000">
                        <a14:foregroundMark x1="14600" y1="30600" x2="14600" y2="30600"/>
                        <a14:foregroundMark x1="10350" y1="29700" x2="10350" y2="29700"/>
                        <a14:foregroundMark x1="12400" y1="51100" x2="12400" y2="51100"/>
                        <a14:foregroundMark x1="14950" y1="60000" x2="14950" y2="60000"/>
                        <a14:foregroundMark x1="31450" y1="35200" x2="31450" y2="35200"/>
                        <a14:foregroundMark x1="33600" y1="33800" x2="33600" y2="33800"/>
                        <a14:foregroundMark x1="27850" y1="33500" x2="27850" y2="33500"/>
                        <a14:foregroundMark x1="36400" y1="36400" x2="36400" y2="36400"/>
                        <a14:foregroundMark x1="40100" y1="35400" x2="40100" y2="35400"/>
                        <a14:foregroundMark x1="43850" y1="34700" x2="43850" y2="34700"/>
                        <a14:foregroundMark x1="47700" y1="35200" x2="47700" y2="35200"/>
                        <a14:foregroundMark x1="51800" y1="36400" x2="51800" y2="36400"/>
                        <a14:foregroundMark x1="56000" y1="35200" x2="56000" y2="35200"/>
                        <a14:foregroundMark x1="59900" y1="36600" x2="59900" y2="36600"/>
                        <a14:foregroundMark x1="64000" y1="36400" x2="64000" y2="36400"/>
                        <a14:foregroundMark x1="68050" y1="35400" x2="68050" y2="35400"/>
                        <a14:foregroundMark x1="71950" y1="35900" x2="71950" y2="35900"/>
                        <a14:foregroundMark x1="75300" y1="35700" x2="75300" y2="35700"/>
                        <a14:foregroundMark x1="79300" y1="35000" x2="79300" y2="35000"/>
                        <a14:foregroundMark x1="83600" y1="35700" x2="83600" y2="35700"/>
                        <a14:foregroundMark x1="86850" y1="35700" x2="86850" y2="35700"/>
                        <a14:foregroundMark x1="90850" y1="36200" x2="90850" y2="36200"/>
                        <a14:foregroundMark x1="94450" y1="36400" x2="94450" y2="36400"/>
                        <a14:foregroundMark x1="98800" y1="35900" x2="98800" y2="35900"/>
                        <a14:foregroundMark x1="31800" y1="49400" x2="31800" y2="49400"/>
                        <a14:foregroundMark x1="35200" y1="47700" x2="35200" y2="47700"/>
                        <a14:foregroundMark x1="37450" y1="49900" x2="37450" y2="49900"/>
                        <a14:foregroundMark x1="42650" y1="47500" x2="42650" y2="47500"/>
                        <a14:foregroundMark x1="45650" y1="48700" x2="45650" y2="48700"/>
                        <a14:foregroundMark x1="49050" y1="48700" x2="49050" y2="48700"/>
                        <a14:foregroundMark x1="53350" y1="48900" x2="53350" y2="48900"/>
                        <a14:foregroundMark x1="58050" y1="48700" x2="58050" y2="48700"/>
                        <a14:foregroundMark x1="60350" y1="47700" x2="60350" y2="47700"/>
                        <a14:foregroundMark x1="68200" y1="50900" x2="68200" y2="50900"/>
                        <a14:foregroundMark x1="71200" y1="50100" x2="71200" y2="50100"/>
                        <a14:foregroundMark x1="75300" y1="49200" x2="75300" y2="49200"/>
                        <a14:foregroundMark x1="79750" y1="49900" x2="79750" y2="49900"/>
                        <a14:foregroundMark x1="31450" y1="62400" x2="31450" y2="62400"/>
                        <a14:foregroundMark x1="33000" y1="59800" x2="33000" y2="59800"/>
                        <a14:foregroundMark x1="37450" y1="61500" x2="37450" y2="61500"/>
                        <a14:foregroundMark x1="41950" y1="61700" x2="41950" y2="61700"/>
                        <a14:foregroundMark x1="45400" y1="61200" x2="45400" y2="61200"/>
                        <a14:foregroundMark x1="49400" y1="63100" x2="49400" y2="63100"/>
                        <a14:foregroundMark x1="51450" y1="63100" x2="51450" y2="63100"/>
                        <a14:foregroundMark x1="55050" y1="62200" x2="55050" y2="62200"/>
                        <a14:foregroundMark x1="58650" y1="61200" x2="58650" y2="61200"/>
                        <a14:foregroundMark x1="63000" y1="60000" x2="63000" y2="60000"/>
                        <a14:foregroundMark x1="66850" y1="61900" x2="66850" y2="61900"/>
                        <a14:backgroundMark x1="56650" y1="53800" x2="56650" y2="53800"/>
                        <a14:backgroundMark x1="38550" y1="39300" x2="38550" y2="39300"/>
                        <a14:backgroundMark x1="35400" y1="41200" x2="63750" y2="41000"/>
                        <a14:backgroundMark x1="76650" y1="49900" x2="76650" y2="49900"/>
                        <a14:backgroundMark x1="76400" y1="36600" x2="76400" y2="36600"/>
                        <a14:backgroundMark x1="95800" y1="36600" x2="95800" y2="36600"/>
                        <a14:backgroundMark x1="45300" y1="36900" x2="45300" y2="36900"/>
                        <a14:backgroundMark x1="42550" y1="49700" x2="42550" y2="49700"/>
                        <a14:backgroundMark x1="34600" y1="49400" x2="34600" y2="49400"/>
                        <a14:backgroundMark x1="30600" y1="50600" x2="30600" y2="50600"/>
                        <a14:backgroundMark x1="30500" y1="60500" x2="30500" y2="60500"/>
                        <a14:backgroundMark x1="48550" y1="61000" x2="48550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0"/>
            <a:ext cx="4105525" cy="205276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C364E27-4D40-4F42-B4BA-9CA1B2A4F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ПАМЯТКА ДЛЯ РОДИТЕЛЕЙ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55">
            <a:off x="393005" y="2470039"/>
            <a:ext cx="1898118" cy="126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243664" y="476351"/>
            <a:ext cx="2046300" cy="2198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Основная идея системы ПФДО</a:t>
            </a:r>
            <a:endParaRPr dirty="0"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2782869" y="1127179"/>
            <a:ext cx="1851569" cy="2721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1400" dirty="0">
                <a:solidFill>
                  <a:schemeClr val="tx1"/>
                </a:solidFill>
              </a:rPr>
              <a:t>Расширение возможностей </a:t>
            </a:r>
            <a:r>
              <a:rPr lang="ru-RU" sz="1400" b="1" dirty="0">
                <a:solidFill>
                  <a:schemeClr val="tx1"/>
                </a:solidFill>
              </a:rPr>
              <a:t>получения детьми качественного бесплатного дополнительного образования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по тем программам, которые для них интересны, востребованы, значимы и современны</a:t>
            </a:r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2"/>
          </p:nvPr>
        </p:nvSpPr>
        <p:spPr>
          <a:xfrm>
            <a:off x="4795294" y="1094988"/>
            <a:ext cx="1789800" cy="1122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1400" dirty="0">
                <a:solidFill>
                  <a:schemeClr val="tx1"/>
                </a:solidFill>
              </a:rPr>
              <a:t>Доступность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для детей как </a:t>
            </a:r>
            <a:r>
              <a:rPr lang="ru-RU" sz="1400" b="1" dirty="0">
                <a:solidFill>
                  <a:schemeClr val="tx1"/>
                </a:solidFill>
              </a:rPr>
              <a:t>бюджетных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так и </a:t>
            </a:r>
            <a:r>
              <a:rPr lang="ru-RU" sz="1400" b="1" dirty="0">
                <a:solidFill>
                  <a:schemeClr val="tx1"/>
                </a:solidFill>
              </a:rPr>
              <a:t>платных</a:t>
            </a:r>
            <a:r>
              <a:rPr lang="ru-RU" sz="1400" dirty="0">
                <a:solidFill>
                  <a:schemeClr val="tx1"/>
                </a:solidFill>
              </a:rPr>
              <a:t> программ</a:t>
            </a:r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3"/>
          </p:nvPr>
        </p:nvSpPr>
        <p:spPr>
          <a:xfrm>
            <a:off x="6954843" y="1213312"/>
            <a:ext cx="2010674" cy="267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Единовременное получение сертификата дополнительного образования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на каждого ребенка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1"/>
                </a:solidFill>
              </a:rPr>
              <a:t>с 5 до 18 лет </a:t>
            </a:r>
          </a:p>
        </p:txBody>
      </p:sp>
      <p:sp>
        <p:nvSpPr>
          <p:cNvPr id="215" name="Google Shape;215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19" name="Google Shape;219;p25"/>
          <p:cNvGrpSpPr/>
          <p:nvPr/>
        </p:nvGrpSpPr>
        <p:grpSpPr>
          <a:xfrm>
            <a:off x="3322436" y="603753"/>
            <a:ext cx="459932" cy="466111"/>
            <a:chOff x="5941025" y="3634400"/>
            <a:chExt cx="467650" cy="467650"/>
          </a:xfrm>
        </p:grpSpPr>
        <p:sp>
          <p:nvSpPr>
            <p:cNvPr id="220" name="Google Shape;220;p25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83" l="1460" r="98175">
                        <a14:foregroundMark x1="44799" y1="44303" x2="44799" y2="44303"/>
                        <a14:foregroundMark x1="52372" y1="27165" x2="52372" y2="27165"/>
                        <a14:foregroundMark x1="50821" y1="20146" x2="50821" y2="20146"/>
                        <a14:foregroundMark x1="40237" y1="32726" x2="55839" y2="14585"/>
                        <a14:foregroundMark x1="56843" y1="12124" x2="41788" y2="20693"/>
                        <a14:foregroundMark x1="37774" y1="32726" x2="40237" y2="47311"/>
                        <a14:foregroundMark x1="57847" y1="19690" x2="74453" y2="24704"/>
                        <a14:foregroundMark x1="54836" y1="16682" x2="73449" y2="20146"/>
                        <a14:foregroundMark x1="76551" y1="26162" x2="67974" y2="49863"/>
                        <a14:foregroundMark x1="82026" y1="35278" x2="92153" y2="48861"/>
                        <a14:foregroundMark x1="81022" y1="34731" x2="88047" y2="30720"/>
                        <a14:foregroundMark x1="85584" y1="45852" x2="85584" y2="50866"/>
                        <a14:foregroundMark x1="29197" y1="71468" x2="69982" y2="66454"/>
                        <a14:foregroundMark x1="26186" y1="64904" x2="43248" y2="85506"/>
                        <a14:foregroundMark x1="34763" y1="65907" x2="34763" y2="65907"/>
                        <a14:foregroundMark x1="22628" y1="62899" x2="22628" y2="62899"/>
                        <a14:foregroundMark x1="27646" y1="47858" x2="24635" y2="49863"/>
                        <a14:foregroundMark x1="54380" y1="59435" x2="54380" y2="59435"/>
                        <a14:foregroundMark x1="49361" y1="48861" x2="54380" y2="56335"/>
                        <a14:foregroundMark x1="48814" y1="62899" x2="54380" y2="58432"/>
                        <a14:foregroundMark x1="60949" y1="53327" x2="65967" y2="45852"/>
                        <a14:foregroundMark x1="71442" y1="58432" x2="71442" y2="58432"/>
                        <a14:foregroundMark x1="59398" y1="80036" x2="31204" y2="80492"/>
                        <a14:foregroundMark x1="53376" y1="73473" x2="63960" y2="86053"/>
                        <a14:foregroundMark x1="23631" y1="88605" x2="65420" y2="88058"/>
                        <a14:foregroundMark x1="78011" y1="20146" x2="67974" y2="18140"/>
                        <a14:foregroundMark x1="78011" y1="19690" x2="70985" y2="19143"/>
                        <a14:foregroundMark x1="78558" y1="19143" x2="64964" y2="15679"/>
                        <a14:foregroundMark x1="42245" y1="18140" x2="51369" y2="16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08" y="2653008"/>
            <a:ext cx="2465125" cy="2467375"/>
          </a:xfrm>
          <a:prstGeom prst="rect">
            <a:avLst/>
          </a:prstGeom>
        </p:spPr>
      </p:pic>
      <p:grpSp>
        <p:nvGrpSpPr>
          <p:cNvPr id="22" name="Google Shape;532;p43"/>
          <p:cNvGrpSpPr/>
          <p:nvPr/>
        </p:nvGrpSpPr>
        <p:grpSpPr>
          <a:xfrm>
            <a:off x="7581147" y="597454"/>
            <a:ext cx="399294" cy="475137"/>
            <a:chOff x="596350" y="929175"/>
            <a:chExt cx="407950" cy="497475"/>
          </a:xfrm>
        </p:grpSpPr>
        <p:sp>
          <p:nvSpPr>
            <p:cNvPr id="23" name="Google Shape;533;p4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4;p4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5;p4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6;p4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7;p4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8;p4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9;p4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15;p43"/>
          <p:cNvGrpSpPr/>
          <p:nvPr/>
        </p:nvGrpSpPr>
        <p:grpSpPr>
          <a:xfrm>
            <a:off x="7934477" y="818451"/>
            <a:ext cx="320378" cy="320378"/>
            <a:chOff x="1278900" y="2333250"/>
            <a:chExt cx="381175" cy="381175"/>
          </a:xfrm>
        </p:grpSpPr>
        <p:sp>
          <p:nvSpPr>
            <p:cNvPr id="31" name="Google Shape;616;p43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7;p43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8;p43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9;p43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526;p43"/>
          <p:cNvGrpSpPr/>
          <p:nvPr/>
        </p:nvGrpSpPr>
        <p:grpSpPr>
          <a:xfrm>
            <a:off x="5507745" y="729238"/>
            <a:ext cx="295665" cy="334697"/>
            <a:chOff x="4630125" y="278900"/>
            <a:chExt cx="400675" cy="456675"/>
          </a:xfrm>
        </p:grpSpPr>
        <p:sp>
          <p:nvSpPr>
            <p:cNvPr id="36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531;p43"/>
          <p:cNvSpPr/>
          <p:nvPr/>
        </p:nvSpPr>
        <p:spPr>
          <a:xfrm>
            <a:off x="4984004" y="567305"/>
            <a:ext cx="473211" cy="478880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658;p43"/>
          <p:cNvGrpSpPr/>
          <p:nvPr/>
        </p:nvGrpSpPr>
        <p:grpSpPr>
          <a:xfrm>
            <a:off x="3140618" y="824416"/>
            <a:ext cx="374011" cy="270572"/>
            <a:chOff x="5247525" y="3007275"/>
            <a:chExt cx="517575" cy="384825"/>
          </a:xfrm>
        </p:grpSpPr>
        <p:sp>
          <p:nvSpPr>
            <p:cNvPr id="58" name="Google Shape;659;p4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0;p43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0" y="3513049"/>
            <a:ext cx="1663569" cy="116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3475958" y="333723"/>
            <a:ext cx="3138052" cy="4278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    </a:t>
            </a:r>
            <a:r>
              <a:rPr lang="ru-RU" sz="1600" b="1" dirty="0">
                <a:solidFill>
                  <a:schemeClr val="tx1"/>
                </a:solidFill>
              </a:rPr>
              <a:t>Получить сертификат ДО</a:t>
            </a:r>
          </a:p>
          <a:p>
            <a:pPr marL="139700" lvl="0" indent="0" algn="ctr">
              <a:spcBef>
                <a:spcPts val="0"/>
              </a:spcBef>
              <a:buNone/>
            </a:pPr>
            <a:r>
              <a:rPr lang="e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через сайт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http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://66.</a:t>
            </a:r>
            <a:r>
              <a:rPr lang="en-US" u="sng" dirty="0" err="1">
                <a:solidFill>
                  <a:schemeClr val="tx1"/>
                </a:solidFill>
                <a:hlinkClick r:id="rId3"/>
              </a:rPr>
              <a:t>pfdo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u="sng" dirty="0" err="1">
                <a:solidFill>
                  <a:schemeClr val="tx1"/>
                </a:solidFill>
                <a:hlinkClick r:id="rId3"/>
              </a:rPr>
              <a:t>ru</a:t>
            </a:r>
            <a:r>
              <a:rPr lang="en-US" dirty="0">
                <a:solidFill>
                  <a:schemeClr val="tx1"/>
                </a:solidFill>
              </a:rPr>
              <a:t>   </a:t>
            </a:r>
            <a:endParaRPr lang="ru-RU" dirty="0">
              <a:solidFill>
                <a:schemeClr val="tx1"/>
              </a:solidFill>
            </a:endParaRPr>
          </a:p>
          <a:p>
            <a:pPr marL="139700" lvl="0" indent="0">
              <a:buNone/>
            </a:pPr>
            <a:endParaRPr lang="ru-RU" b="1" u="sng" dirty="0">
              <a:solidFill>
                <a:schemeClr val="tx1"/>
              </a:solidFill>
            </a:endParaRPr>
          </a:p>
          <a:p>
            <a:pPr marL="139700" lvl="0" indent="0">
              <a:buNone/>
            </a:pPr>
            <a:endParaRPr lang="ru-RU" b="1" u="sng" dirty="0">
              <a:solidFill>
                <a:schemeClr val="tx1"/>
              </a:solidFill>
            </a:endParaRPr>
          </a:p>
          <a:p>
            <a:pPr marL="139700" lvl="0" indent="0">
              <a:buNone/>
            </a:pPr>
            <a:endParaRPr lang="ru-RU" b="1" u="sng" dirty="0">
              <a:solidFill>
                <a:schemeClr val="tx1"/>
              </a:solidFill>
            </a:endParaRPr>
          </a:p>
          <a:p>
            <a:pPr marL="139700" lv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139700" lv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139700" lv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Активировать сертификат в Пунктах активации:</a:t>
            </a:r>
          </a:p>
          <a:p>
            <a:pPr marL="139700" lvl="0" indent="0">
              <a:buNone/>
            </a:pPr>
            <a:r>
              <a:rPr lang="ru-RU" dirty="0">
                <a:solidFill>
                  <a:schemeClr val="tx1"/>
                </a:solidFill>
              </a:rPr>
              <a:t>- общеобразовательные учреждения</a:t>
            </a:r>
          </a:p>
          <a:p>
            <a:pPr marL="139700" lvl="0" indent="0">
              <a:buNone/>
            </a:pPr>
            <a:r>
              <a:rPr lang="ru-RU" dirty="0">
                <a:solidFill>
                  <a:schemeClr val="tx1"/>
                </a:solidFill>
              </a:rPr>
              <a:t>- учреждения дополнительного образования</a:t>
            </a:r>
          </a:p>
          <a:p>
            <a:pPr marL="139700" lvl="0" indent="0">
              <a:buNone/>
            </a:pPr>
            <a:r>
              <a:rPr lang="ru-RU" dirty="0">
                <a:solidFill>
                  <a:schemeClr val="tx1"/>
                </a:solidFill>
              </a:rPr>
              <a:t>- дошкольные образовательные учреждения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родителям? </a:t>
            </a:r>
            <a:endParaRPr lang="ru-RU" dirty="0"/>
          </a:p>
        </p:txBody>
      </p:sp>
      <p:grpSp>
        <p:nvGrpSpPr>
          <p:cNvPr id="26" name="Google Shape;526;p43"/>
          <p:cNvGrpSpPr/>
          <p:nvPr/>
        </p:nvGrpSpPr>
        <p:grpSpPr>
          <a:xfrm>
            <a:off x="2858655" y="456789"/>
            <a:ext cx="520424" cy="604479"/>
            <a:chOff x="4630125" y="278900"/>
            <a:chExt cx="400675" cy="456675"/>
          </a:xfrm>
        </p:grpSpPr>
        <p:sp>
          <p:nvSpPr>
            <p:cNvPr id="27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/>
          <a:srcRect l="54773" r="6235"/>
          <a:stretch/>
        </p:blipFill>
        <p:spPr>
          <a:xfrm>
            <a:off x="6942607" y="2347494"/>
            <a:ext cx="1780313" cy="2567008"/>
          </a:xfrm>
          <a:prstGeom prst="rect">
            <a:avLst/>
          </a:prstGeom>
        </p:spPr>
      </p:pic>
      <p:grpSp>
        <p:nvGrpSpPr>
          <p:cNvPr id="16" name="Google Shape;526;p43">
            <a:extLst>
              <a:ext uri="{FF2B5EF4-FFF2-40B4-BE49-F238E27FC236}">
                <a16:creationId xmlns:a16="http://schemas.microsoft.com/office/drawing/2014/main" xmlns="" id="{E5A36DA9-549D-4AFD-A0A1-466B8AF8A40E}"/>
              </a:ext>
            </a:extLst>
          </p:cNvPr>
          <p:cNvGrpSpPr/>
          <p:nvPr/>
        </p:nvGrpSpPr>
        <p:grpSpPr>
          <a:xfrm>
            <a:off x="2761775" y="2520399"/>
            <a:ext cx="520424" cy="604479"/>
            <a:chOff x="4630125" y="278900"/>
            <a:chExt cx="400675" cy="456675"/>
          </a:xfrm>
        </p:grpSpPr>
        <p:sp>
          <p:nvSpPr>
            <p:cNvPr id="17" name="Google Shape;527;p43">
              <a:extLst>
                <a:ext uri="{FF2B5EF4-FFF2-40B4-BE49-F238E27FC236}">
                  <a16:creationId xmlns:a16="http://schemas.microsoft.com/office/drawing/2014/main" xmlns="" id="{D45EF2FA-FE89-4F2A-80EF-B33CDD590D1F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8;p43">
              <a:extLst>
                <a:ext uri="{FF2B5EF4-FFF2-40B4-BE49-F238E27FC236}">
                  <a16:creationId xmlns:a16="http://schemas.microsoft.com/office/drawing/2014/main" xmlns="" id="{BE48F926-D8B6-4251-B609-BA86F18242FA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9;p43">
              <a:extLst>
                <a:ext uri="{FF2B5EF4-FFF2-40B4-BE49-F238E27FC236}">
                  <a16:creationId xmlns:a16="http://schemas.microsoft.com/office/drawing/2014/main" xmlns="" id="{12FB4FF1-0CEB-4EA0-B6D2-5A947216883F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0;p43">
              <a:extLst>
                <a:ext uri="{FF2B5EF4-FFF2-40B4-BE49-F238E27FC236}">
                  <a16:creationId xmlns:a16="http://schemas.microsoft.com/office/drawing/2014/main" xmlns="" id="{461D422D-DF43-46FD-A9CC-661C9C4712B1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79A53F-EF90-4AD0-9E1B-4266272E60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34506" b="3116"/>
          <a:stretch/>
        </p:blipFill>
        <p:spPr>
          <a:xfrm>
            <a:off x="6632473" y="228998"/>
            <a:ext cx="2198661" cy="1828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B16AB29-48EB-4CDA-B3F7-08E1603E5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55">
            <a:off x="393005" y="2470039"/>
            <a:ext cx="1898118" cy="126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3C54360-54BD-45CC-B3BD-01505D70B7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0" y="3513049"/>
            <a:ext cx="1663569" cy="116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3405850" y="242596"/>
            <a:ext cx="3571149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  После 15 августа выбрать   бесплатную программу:</a:t>
            </a: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8009608" y="113670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50;p22"/>
          <p:cNvSpPr txBox="1">
            <a:spLocks/>
          </p:cNvSpPr>
          <p:nvPr/>
        </p:nvSpPr>
        <p:spPr>
          <a:xfrm>
            <a:off x="3212091" y="680074"/>
            <a:ext cx="5102844" cy="124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Font typeface="Nunito Sans"/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Реестр предпрофессиональных программ</a:t>
            </a: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Реестр значимых программ</a:t>
            </a: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Реестр общеразвивающих программ</a:t>
            </a:r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Nunito Sans"/>
              <a:buNone/>
            </a:pPr>
            <a:endParaRPr lang="ru-RU" sz="1050" dirty="0">
              <a:solidFill>
                <a:schemeClr val="tx1"/>
              </a:solidFill>
            </a:endParaRPr>
          </a:p>
          <a:p>
            <a:pPr marL="0" indent="0">
              <a:buFont typeface="Nunito Sans"/>
              <a:buNone/>
            </a:pPr>
            <a:r>
              <a:rPr lang="ru-RU" sz="105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78F0D96-EF09-4737-A6AE-F85345FFD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55">
            <a:off x="393005" y="2470039"/>
            <a:ext cx="1898118" cy="126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EBDDDC4-B0B1-4A88-8E87-7B723F772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0" y="3513049"/>
            <a:ext cx="1663569" cy="116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Google Shape;152;p22">
            <a:extLst>
              <a:ext uri="{FF2B5EF4-FFF2-40B4-BE49-F238E27FC236}">
                <a16:creationId xmlns:a16="http://schemas.microsoft.com/office/drawing/2014/main" xmlns="" id="{81E8F3F4-D0C8-44FF-ABB2-0C9D089AFC85}"/>
              </a:ext>
            </a:extLst>
          </p:cNvPr>
          <p:cNvSpPr/>
          <p:nvPr/>
        </p:nvSpPr>
        <p:spPr>
          <a:xfrm>
            <a:off x="7469769" y="125472"/>
            <a:ext cx="1523377" cy="1458014"/>
          </a:xfrm>
          <a:prstGeom prst="ellipse">
            <a:avLst/>
          </a:prstGeom>
          <a:solidFill>
            <a:srgbClr val="F89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9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БЮДЖЕТНЫЕ ПРОГРАММЫ</a:t>
            </a:r>
            <a:endParaRPr sz="9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" name="Google Shape;150;p22">
            <a:extLst>
              <a:ext uri="{FF2B5EF4-FFF2-40B4-BE49-F238E27FC236}">
                <a16:creationId xmlns:a16="http://schemas.microsoft.com/office/drawing/2014/main" xmlns="" id="{F8ABE94C-2C58-4AB7-B935-7C0342F4C631}"/>
              </a:ext>
            </a:extLst>
          </p:cNvPr>
          <p:cNvSpPr txBox="1">
            <a:spLocks/>
          </p:cNvSpPr>
          <p:nvPr/>
        </p:nvSpPr>
        <p:spPr>
          <a:xfrm>
            <a:off x="2786425" y="2059634"/>
            <a:ext cx="3571149" cy="79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>
              <a:buFont typeface="Nunito Sans"/>
              <a:buNone/>
            </a:pPr>
            <a:r>
              <a:rPr lang="ru-RU" sz="1800" b="1" dirty="0">
                <a:solidFill>
                  <a:schemeClr val="tx1"/>
                </a:solidFill>
              </a:rPr>
              <a:t>  Для этого:</a:t>
            </a: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28" name="Google Shape;150;p22">
            <a:extLst>
              <a:ext uri="{FF2B5EF4-FFF2-40B4-BE49-F238E27FC236}">
                <a16:creationId xmlns:a16="http://schemas.microsoft.com/office/drawing/2014/main" xmlns="" id="{4AE58C5B-C4B2-4BA3-8E46-C7062C64A1D9}"/>
              </a:ext>
            </a:extLst>
          </p:cNvPr>
          <p:cNvSpPr txBox="1">
            <a:spLocks/>
          </p:cNvSpPr>
          <p:nvPr/>
        </p:nvSpPr>
        <p:spPr>
          <a:xfrm>
            <a:off x="3212091" y="2157604"/>
            <a:ext cx="5102844" cy="124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Font typeface="Nunito Sans"/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написать заявление в учреждении</a:t>
            </a: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предъявить ТОЛЬКО номер сертификата</a:t>
            </a:r>
          </a:p>
          <a:p>
            <a:pPr marL="0" indent="0">
              <a:buNone/>
            </a:pPr>
            <a:endParaRPr lang="ru-RU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ИЛИ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подать заявку через сайт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u="sng" dirty="0">
                <a:solidFill>
                  <a:schemeClr val="tx1"/>
                </a:solidFill>
                <a:hlinkClick r:id="rId5"/>
              </a:rPr>
              <a:t>http</a:t>
            </a:r>
            <a:r>
              <a:rPr lang="ru-RU" sz="1200" u="sng" dirty="0">
                <a:solidFill>
                  <a:schemeClr val="tx1"/>
                </a:solidFill>
                <a:hlinkClick r:id="rId5"/>
              </a:rPr>
              <a:t>://66.</a:t>
            </a:r>
            <a:r>
              <a:rPr lang="en-US" sz="1200" u="sng" dirty="0" err="1">
                <a:solidFill>
                  <a:schemeClr val="tx1"/>
                </a:solidFill>
                <a:hlinkClick r:id="rId5"/>
              </a:rPr>
              <a:t>pfdo</a:t>
            </a:r>
            <a:r>
              <a:rPr lang="ru-RU" sz="1200" u="sng" dirty="0">
                <a:solidFill>
                  <a:schemeClr val="tx1"/>
                </a:solidFill>
                <a:hlinkClick r:id="rId5"/>
              </a:rPr>
              <a:t>.</a:t>
            </a:r>
            <a:r>
              <a:rPr lang="en-US" sz="1200" u="sng" dirty="0" err="1">
                <a:solidFill>
                  <a:schemeClr val="tx1"/>
                </a:solidFill>
                <a:hlinkClick r:id="rId5"/>
              </a:rPr>
              <a:t>ru</a:t>
            </a:r>
            <a:r>
              <a:rPr lang="ru-RU" sz="1200" u="sng" dirty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через личный кабинет ребенка</a:t>
            </a: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Nunito Sans"/>
              <a:buNone/>
            </a:pPr>
            <a:endParaRPr lang="ru-RU" sz="1050" dirty="0">
              <a:solidFill>
                <a:schemeClr val="tx1"/>
              </a:solidFill>
            </a:endParaRPr>
          </a:p>
          <a:p>
            <a:pPr marL="0" indent="0">
              <a:buFont typeface="Nunito Sans"/>
              <a:buNone/>
            </a:pPr>
            <a:r>
              <a:rPr lang="ru-RU" sz="105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AA7D76E-74E4-417D-BCF8-056798E69B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551" b="3620"/>
          <a:stretch/>
        </p:blipFill>
        <p:spPr>
          <a:xfrm>
            <a:off x="6252215" y="3215598"/>
            <a:ext cx="2631618" cy="169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19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53;p22"/>
          <p:cNvSpPr/>
          <p:nvPr/>
        </p:nvSpPr>
        <p:spPr>
          <a:xfrm>
            <a:off x="2685105" y="3593539"/>
            <a:ext cx="947182" cy="1036590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9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3023229" y="3980990"/>
            <a:ext cx="294995" cy="2755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392">
            <a:off x="7047776" y="2631623"/>
            <a:ext cx="1495116" cy="23211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392">
            <a:off x="7401187" y="2485419"/>
            <a:ext cx="1495116" cy="232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Google Shape;150;p22">
            <a:extLst>
              <a:ext uri="{FF2B5EF4-FFF2-40B4-BE49-F238E27FC236}">
                <a16:creationId xmlns:a16="http://schemas.microsoft.com/office/drawing/2014/main" xmlns="" id="{BB615063-1B9A-4DD4-B95F-CBD425247ED2}"/>
              </a:ext>
            </a:extLst>
          </p:cNvPr>
          <p:cNvSpPr txBox="1">
            <a:spLocks/>
          </p:cNvSpPr>
          <p:nvPr/>
        </p:nvSpPr>
        <p:spPr>
          <a:xfrm>
            <a:off x="3269942" y="170520"/>
            <a:ext cx="3974056" cy="79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>
              <a:buFont typeface="Nunito Sans"/>
              <a:buNone/>
            </a:pPr>
            <a:r>
              <a:rPr lang="ru-RU" sz="1800" b="1" dirty="0">
                <a:solidFill>
                  <a:schemeClr val="tx1"/>
                </a:solidFill>
              </a:rPr>
              <a:t>  После 1 сентября выбрать   СЕРТИФИЦИРОВАННУЮ  программу</a:t>
            </a: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19" name="Google Shape;153;p22">
            <a:extLst>
              <a:ext uri="{FF2B5EF4-FFF2-40B4-BE49-F238E27FC236}">
                <a16:creationId xmlns:a16="http://schemas.microsoft.com/office/drawing/2014/main" xmlns="" id="{8EC2E9DE-1635-4AB2-B828-83FB64B2FF6B}"/>
              </a:ext>
            </a:extLst>
          </p:cNvPr>
          <p:cNvSpPr/>
          <p:nvPr/>
        </p:nvSpPr>
        <p:spPr>
          <a:xfrm>
            <a:off x="7304345" y="134999"/>
            <a:ext cx="1645452" cy="1561306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6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СЕРТИФИЦИРОВАННЫЕ ПРОГРАММЫ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305ACA4-C6BD-4EF8-BE48-33BE61552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55">
            <a:off x="393005" y="2470039"/>
            <a:ext cx="1898118" cy="126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55CA717-CCDE-4928-9E93-033174E64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0" y="3513049"/>
            <a:ext cx="1663569" cy="116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Google Shape;150;p22">
            <a:extLst>
              <a:ext uri="{FF2B5EF4-FFF2-40B4-BE49-F238E27FC236}">
                <a16:creationId xmlns:a16="http://schemas.microsoft.com/office/drawing/2014/main" xmlns="" id="{1503F139-C475-477F-850B-46DD3ADA3451}"/>
              </a:ext>
            </a:extLst>
          </p:cNvPr>
          <p:cNvSpPr txBox="1">
            <a:spLocks/>
          </p:cNvSpPr>
          <p:nvPr/>
        </p:nvSpPr>
        <p:spPr>
          <a:xfrm>
            <a:off x="3158696" y="1073828"/>
            <a:ext cx="5102844" cy="124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Font typeface="Nunito Sans"/>
              <a:buNone/>
            </a:pPr>
            <a:r>
              <a:rPr lang="ru-RU" dirty="0">
                <a:solidFill>
                  <a:schemeClr val="tx1"/>
                </a:solidFill>
              </a:rPr>
              <a:t>Программы реализуют ТОЛЬКО:</a:t>
            </a: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>
                <a:ln w="0"/>
                <a:solidFill>
                  <a:schemeClr val="tx1"/>
                </a:solidFill>
              </a:rPr>
              <a:t>9 учреждений дополнительного образования </a:t>
            </a:r>
            <a:endParaRPr lang="ru-RU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ru-RU" sz="1200" b="1" dirty="0">
                <a:solidFill>
                  <a:schemeClr val="tx1"/>
                </a:solidFill>
              </a:rPr>
              <a:t>индивидуальных предпринимателя </a:t>
            </a: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Nunito Sans"/>
              <a:buNone/>
            </a:pPr>
            <a:endParaRPr lang="ru-RU" sz="1050" dirty="0">
              <a:solidFill>
                <a:schemeClr val="tx1"/>
              </a:solidFill>
            </a:endParaRPr>
          </a:p>
          <a:p>
            <a:pPr marL="0" indent="0">
              <a:buFont typeface="Nunito Sans"/>
              <a:buNone/>
            </a:pPr>
            <a:r>
              <a:rPr lang="ru-RU" sz="10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Google Shape;150;p22">
            <a:extLst>
              <a:ext uri="{FF2B5EF4-FFF2-40B4-BE49-F238E27FC236}">
                <a16:creationId xmlns:a16="http://schemas.microsoft.com/office/drawing/2014/main" xmlns="" id="{12D494BA-81C7-4673-AE63-562026898833}"/>
              </a:ext>
            </a:extLst>
          </p:cNvPr>
          <p:cNvSpPr txBox="1">
            <a:spLocks/>
          </p:cNvSpPr>
          <p:nvPr/>
        </p:nvSpPr>
        <p:spPr>
          <a:xfrm>
            <a:off x="3212091" y="2157605"/>
            <a:ext cx="5102844" cy="116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>
              <a:buFont typeface="Nunito Sans"/>
              <a:buNone/>
            </a:pPr>
            <a:r>
              <a:rPr lang="ru-RU" b="1" dirty="0">
                <a:solidFill>
                  <a:schemeClr val="tx1"/>
                </a:solidFill>
              </a:rPr>
              <a:t>Для этого:</a:t>
            </a: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подать заявку через сайт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u="sng" dirty="0">
                <a:solidFill>
                  <a:schemeClr val="tx1"/>
                </a:solidFill>
                <a:hlinkClick r:id="rId7"/>
              </a:rPr>
              <a:t>http</a:t>
            </a:r>
            <a:r>
              <a:rPr lang="ru-RU" sz="1200" u="sng" dirty="0">
                <a:solidFill>
                  <a:schemeClr val="tx1"/>
                </a:solidFill>
                <a:hlinkClick r:id="rId7"/>
              </a:rPr>
              <a:t>://66.</a:t>
            </a:r>
            <a:r>
              <a:rPr lang="en-US" sz="1200" u="sng" dirty="0" err="1">
                <a:solidFill>
                  <a:schemeClr val="tx1"/>
                </a:solidFill>
                <a:hlinkClick r:id="rId7"/>
              </a:rPr>
              <a:t>pfdo</a:t>
            </a:r>
            <a:r>
              <a:rPr lang="ru-RU" sz="1200" u="sng" dirty="0">
                <a:solidFill>
                  <a:schemeClr val="tx1"/>
                </a:solidFill>
                <a:hlinkClick r:id="rId7"/>
              </a:rPr>
              <a:t>.</a:t>
            </a:r>
            <a:r>
              <a:rPr lang="en-US" sz="1200" u="sng" dirty="0" err="1">
                <a:solidFill>
                  <a:schemeClr val="tx1"/>
                </a:solidFill>
                <a:hlinkClick r:id="rId7"/>
              </a:rPr>
              <a:t>ru</a:t>
            </a:r>
            <a:r>
              <a:rPr lang="ru-RU" sz="1200" u="sng" dirty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через личный кабинет ребенка</a:t>
            </a:r>
          </a:p>
          <a:p>
            <a:pPr marL="0" indent="0">
              <a:buNone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Nunito Sans"/>
              <a:buNone/>
            </a:pPr>
            <a:endParaRPr lang="ru-RU" sz="1050" dirty="0">
              <a:solidFill>
                <a:schemeClr val="tx1"/>
              </a:solidFill>
            </a:endParaRPr>
          </a:p>
          <a:p>
            <a:pPr marL="0" indent="0">
              <a:buFont typeface="Nunito Sans"/>
              <a:buNone/>
            </a:pPr>
            <a:r>
              <a:rPr lang="ru-RU" sz="10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" name="Google Shape;150;p22">
            <a:extLst>
              <a:ext uri="{FF2B5EF4-FFF2-40B4-BE49-F238E27FC236}">
                <a16:creationId xmlns:a16="http://schemas.microsoft.com/office/drawing/2014/main" xmlns="" id="{67B7A2C0-3851-4E52-A860-041602508026}"/>
              </a:ext>
            </a:extLst>
          </p:cNvPr>
          <p:cNvSpPr txBox="1">
            <a:spLocks/>
          </p:cNvSpPr>
          <p:nvPr/>
        </p:nvSpPr>
        <p:spPr>
          <a:xfrm>
            <a:off x="3524687" y="3574562"/>
            <a:ext cx="3974056" cy="79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>
              <a:buFont typeface="Nunito Sans"/>
              <a:buNone/>
            </a:pPr>
            <a:r>
              <a:rPr lang="ru-RU" sz="1800" b="1" dirty="0">
                <a:solidFill>
                  <a:schemeClr val="tx1"/>
                </a:solidFill>
              </a:rPr>
              <a:t>  С родителем заключается договор в электронной форме </a:t>
            </a:r>
            <a:endParaRPr lang="ru-RU" sz="2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0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3540138" y="283123"/>
            <a:ext cx="4041507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Как происходит списание средств с сертификата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</a:p>
          <a:p>
            <a:pPr marL="0" lvl="0" indent="0"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2688557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родителям? </a:t>
            </a:r>
            <a:endParaRPr lang="ru-RU" dirty="0"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369;p34"/>
          <p:cNvSpPr/>
          <p:nvPr/>
        </p:nvSpPr>
        <p:spPr>
          <a:xfrm>
            <a:off x="5297737" y="1560611"/>
            <a:ext cx="472800" cy="472800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70;p34"/>
          <p:cNvSpPr/>
          <p:nvPr/>
        </p:nvSpPr>
        <p:spPr>
          <a:xfrm>
            <a:off x="7195403" y="1590081"/>
            <a:ext cx="472800" cy="472800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74;p34"/>
          <p:cNvSpPr/>
          <p:nvPr/>
        </p:nvSpPr>
        <p:spPr>
          <a:xfrm>
            <a:off x="3309779" y="1520294"/>
            <a:ext cx="472800" cy="4728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76;p34"/>
          <p:cNvSpPr txBox="1">
            <a:spLocks/>
          </p:cNvSpPr>
          <p:nvPr/>
        </p:nvSpPr>
        <p:spPr>
          <a:xfrm>
            <a:off x="2595840" y="2257774"/>
            <a:ext cx="2216947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>
              <a:buNone/>
            </a:pPr>
            <a:r>
              <a:rPr lang="ru-RU" sz="1100" dirty="0">
                <a:solidFill>
                  <a:schemeClr val="tx1"/>
                </a:solidFill>
              </a:rPr>
              <a:t>По итогам </a:t>
            </a:r>
            <a:r>
              <a:rPr lang="ru-RU" sz="1100" b="1" dirty="0">
                <a:solidFill>
                  <a:schemeClr val="tx1"/>
                </a:solidFill>
              </a:rPr>
              <a:t>каждого месяца </a:t>
            </a:r>
            <a:br>
              <a:rPr lang="ru-RU" sz="1100" b="1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по факту пребывания ребенка зачисленным на программу – </a:t>
            </a:r>
            <a:r>
              <a:rPr lang="ru-RU" sz="1100" b="1" dirty="0">
                <a:solidFill>
                  <a:schemeClr val="tx1"/>
                </a:solidFill>
              </a:rPr>
              <a:t>списание суммы средств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с сертификата в соответствии со стоимостью программы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1" name="Google Shape;376;p34"/>
          <p:cNvSpPr txBox="1">
            <a:spLocks/>
          </p:cNvSpPr>
          <p:nvPr/>
        </p:nvSpPr>
        <p:spPr>
          <a:xfrm>
            <a:off x="4746844" y="2267278"/>
            <a:ext cx="1903704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>
              <a:buNone/>
            </a:pPr>
            <a:r>
              <a:rPr lang="ru-RU" sz="1100" dirty="0">
                <a:solidFill>
                  <a:schemeClr val="tx1"/>
                </a:solidFill>
              </a:rPr>
              <a:t>При отсутствии без уважительной причины  </a:t>
            </a:r>
            <a:r>
              <a:rPr lang="ru-RU" sz="1100" b="1" dirty="0">
                <a:solidFill>
                  <a:schemeClr val="tx1"/>
                </a:solidFill>
              </a:rPr>
              <a:t>списание происходит как по факту посещения</a:t>
            </a:r>
          </a:p>
        </p:txBody>
      </p:sp>
      <p:sp>
        <p:nvSpPr>
          <p:cNvPr id="52" name="Google Shape;376;p34"/>
          <p:cNvSpPr txBox="1">
            <a:spLocks/>
          </p:cNvSpPr>
          <p:nvPr/>
        </p:nvSpPr>
        <p:spPr>
          <a:xfrm>
            <a:off x="6887940" y="2236152"/>
            <a:ext cx="2047998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>
              <a:buNone/>
            </a:pPr>
            <a:r>
              <a:rPr lang="ru-RU" sz="1100" dirty="0">
                <a:solidFill>
                  <a:schemeClr val="tx1"/>
                </a:solidFill>
              </a:rPr>
              <a:t>Прекращение списания средств только </a:t>
            </a:r>
            <a:r>
              <a:rPr lang="ru-RU" sz="1100" b="1" dirty="0">
                <a:solidFill>
                  <a:schemeClr val="tx1"/>
                </a:solidFill>
              </a:rPr>
              <a:t>после заявления об отчислении с программы</a:t>
            </a:r>
            <a:r>
              <a:rPr lang="ru-RU" sz="1100" dirty="0">
                <a:solidFill>
                  <a:schemeClr val="tx1"/>
                </a:solidFill>
              </a:rPr>
              <a:t>!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53" name="Google Shape;671;p43"/>
          <p:cNvGrpSpPr/>
          <p:nvPr/>
        </p:nvGrpSpPr>
        <p:grpSpPr>
          <a:xfrm>
            <a:off x="3156958" y="1778662"/>
            <a:ext cx="377700" cy="253852"/>
            <a:chOff x="1244800" y="3717225"/>
            <a:chExt cx="449375" cy="302025"/>
          </a:xfrm>
        </p:grpSpPr>
        <p:sp>
          <p:nvSpPr>
            <p:cNvPr id="54" name="Google Shape;672;p43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3;p43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4;p43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5;p43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6;p43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7;p43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730;p43"/>
          <p:cNvSpPr/>
          <p:nvPr/>
        </p:nvSpPr>
        <p:spPr>
          <a:xfrm>
            <a:off x="5154388" y="1765008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ln w="127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729;p43"/>
          <p:cNvSpPr/>
          <p:nvPr/>
        </p:nvSpPr>
        <p:spPr>
          <a:xfrm>
            <a:off x="7056750" y="1808058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 w="127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2832" y="3993338"/>
            <a:ext cx="1195987" cy="1187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063" y1="47795" x2="51063" y2="47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96" y="3689936"/>
            <a:ext cx="1698898" cy="117967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7" y="4106892"/>
            <a:ext cx="548550" cy="64454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8">
            <a:grayscl/>
          </a:blip>
          <a:srcRect l="54773" r="6235"/>
          <a:stretch/>
        </p:blipFill>
        <p:spPr>
          <a:xfrm rot="343552">
            <a:off x="4367630" y="4028974"/>
            <a:ext cx="656243" cy="94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23" y="4106892"/>
            <a:ext cx="548550" cy="6445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2843" y1="96243" x2="32843" y2="96243"/>
                        <a14:foregroundMark x1="38725" y1="97496" x2="44608" y2="9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59" y="3964410"/>
            <a:ext cx="979505" cy="89467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93" y="4089480"/>
            <a:ext cx="548550" cy="644540"/>
          </a:xfrm>
          <a:prstGeom prst="rect">
            <a:avLst/>
          </a:prstGeom>
        </p:spPr>
      </p:pic>
      <p:sp>
        <p:nvSpPr>
          <p:cNvPr id="36" name="Google Shape;153;p22">
            <a:extLst>
              <a:ext uri="{FF2B5EF4-FFF2-40B4-BE49-F238E27FC236}">
                <a16:creationId xmlns:a16="http://schemas.microsoft.com/office/drawing/2014/main" xmlns="" id="{1EF6E989-28D4-4947-B825-7CF7A76FFBE8}"/>
              </a:ext>
            </a:extLst>
          </p:cNvPr>
          <p:cNvSpPr/>
          <p:nvPr/>
        </p:nvSpPr>
        <p:spPr>
          <a:xfrm>
            <a:off x="7397594" y="134998"/>
            <a:ext cx="1633070" cy="1578745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6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СЕРТИФИЦИРОВАННЫЕ ПРОГРАММЫ</a:t>
            </a:r>
            <a:endParaRPr sz="6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46F14E1-6846-4168-B594-E8856F87A6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55">
            <a:off x="393005" y="2470039"/>
            <a:ext cx="1898118" cy="126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74F9C6CA-A5B8-46A5-864D-9AE9295F46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0" y="3513049"/>
            <a:ext cx="1663569" cy="116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55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53;p22"/>
          <p:cNvSpPr/>
          <p:nvPr/>
        </p:nvSpPr>
        <p:spPr>
          <a:xfrm>
            <a:off x="2685105" y="3513049"/>
            <a:ext cx="947182" cy="1036590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9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3023229" y="3858994"/>
            <a:ext cx="294995" cy="2755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392">
            <a:off x="7047776" y="2631623"/>
            <a:ext cx="1495116" cy="23211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392">
            <a:off x="7401187" y="2485419"/>
            <a:ext cx="1495116" cy="232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Google Shape;150;p22">
            <a:extLst>
              <a:ext uri="{FF2B5EF4-FFF2-40B4-BE49-F238E27FC236}">
                <a16:creationId xmlns:a16="http://schemas.microsoft.com/office/drawing/2014/main" xmlns="" id="{BB615063-1B9A-4DD4-B95F-CBD425247ED2}"/>
              </a:ext>
            </a:extLst>
          </p:cNvPr>
          <p:cNvSpPr txBox="1">
            <a:spLocks/>
          </p:cNvSpPr>
          <p:nvPr/>
        </p:nvSpPr>
        <p:spPr>
          <a:xfrm>
            <a:off x="3269942" y="170520"/>
            <a:ext cx="3974056" cy="79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>
              <a:buFont typeface="Nunito Sans"/>
              <a:buNone/>
            </a:pPr>
            <a:r>
              <a:rPr lang="ru-RU" sz="1800" b="1" dirty="0">
                <a:solidFill>
                  <a:schemeClr val="tx1"/>
                </a:solidFill>
              </a:rPr>
              <a:t>  В любой момент выбрать   внебюджетную программу</a:t>
            </a: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19" name="Google Shape;153;p22">
            <a:extLst>
              <a:ext uri="{FF2B5EF4-FFF2-40B4-BE49-F238E27FC236}">
                <a16:creationId xmlns:a16="http://schemas.microsoft.com/office/drawing/2014/main" xmlns="" id="{8EC2E9DE-1635-4AB2-B828-83FB64B2FF6B}"/>
              </a:ext>
            </a:extLst>
          </p:cNvPr>
          <p:cNvSpPr/>
          <p:nvPr/>
        </p:nvSpPr>
        <p:spPr>
          <a:xfrm>
            <a:off x="7304345" y="134999"/>
            <a:ext cx="1688802" cy="1554522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8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ВНЕБЮДЖЕТНЫЕ ПРОГРАММЫ</a:t>
            </a:r>
            <a:endParaRPr sz="8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305ACA4-C6BD-4EF8-BE48-33BE61552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55">
            <a:off x="393005" y="2470039"/>
            <a:ext cx="1898118" cy="126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55CA717-CCDE-4928-9E93-033174E64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0" y="3513049"/>
            <a:ext cx="1663569" cy="116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Google Shape;150;p22">
            <a:extLst>
              <a:ext uri="{FF2B5EF4-FFF2-40B4-BE49-F238E27FC236}">
                <a16:creationId xmlns:a16="http://schemas.microsoft.com/office/drawing/2014/main" xmlns="" id="{67B7A2C0-3851-4E52-A860-041602508026}"/>
              </a:ext>
            </a:extLst>
          </p:cNvPr>
          <p:cNvSpPr txBox="1">
            <a:spLocks/>
          </p:cNvSpPr>
          <p:nvPr/>
        </p:nvSpPr>
        <p:spPr>
          <a:xfrm>
            <a:off x="3632287" y="3365880"/>
            <a:ext cx="3974056" cy="79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>
              <a:buFont typeface="Nunito Sans"/>
              <a:buNone/>
            </a:pPr>
            <a:r>
              <a:rPr lang="ru-RU" sz="1800" b="1" dirty="0">
                <a:solidFill>
                  <a:schemeClr val="tx1"/>
                </a:solidFill>
              </a:rPr>
              <a:t>  С родителем заключается договор в бумажной форме. Списание средств с сертификата НЕ ПРОИСХОДИТ!</a:t>
            </a: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32" name="Google Shape;150;p22">
            <a:extLst>
              <a:ext uri="{FF2B5EF4-FFF2-40B4-BE49-F238E27FC236}">
                <a16:creationId xmlns:a16="http://schemas.microsoft.com/office/drawing/2014/main" xmlns="" id="{5884D4F0-0AA8-4B73-BD97-7ACBE1054032}"/>
              </a:ext>
            </a:extLst>
          </p:cNvPr>
          <p:cNvSpPr txBox="1">
            <a:spLocks/>
          </p:cNvSpPr>
          <p:nvPr/>
        </p:nvSpPr>
        <p:spPr>
          <a:xfrm>
            <a:off x="3250050" y="1281829"/>
            <a:ext cx="5102844" cy="124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Font typeface="Nunito Sans"/>
              <a:buNone/>
            </a:pPr>
            <a:r>
              <a:rPr lang="ru-RU" dirty="0">
                <a:solidFill>
                  <a:schemeClr val="tx1"/>
                </a:solidFill>
              </a:rPr>
              <a:t>Для этого:</a:t>
            </a: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заключить договор, обратившись в учреждение</a:t>
            </a:r>
          </a:p>
          <a:p>
            <a:pPr marL="0" indent="0">
              <a:buNone/>
            </a:pPr>
            <a:r>
              <a:rPr lang="en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>
                <a:ln w="0"/>
                <a:solidFill>
                  <a:schemeClr val="tx1"/>
                </a:solidFill>
              </a:rPr>
              <a:t>получить квитанцию/реквизиты для оплаты</a:t>
            </a:r>
            <a:endParaRPr lang="ru-RU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предъявить ТОЛЬКО номер сертификата</a:t>
            </a:r>
          </a:p>
          <a:p>
            <a:pPr marL="0" indent="0">
              <a:buNone/>
            </a:pPr>
            <a:endParaRPr lang="ru-RU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Nunito Sans"/>
              <a:buNone/>
            </a:pPr>
            <a:endParaRPr lang="ru-RU" sz="1050" dirty="0">
              <a:solidFill>
                <a:schemeClr val="tx1"/>
              </a:solidFill>
            </a:endParaRPr>
          </a:p>
          <a:p>
            <a:pPr marL="0" indent="0">
              <a:buFont typeface="Nunito Sans"/>
              <a:buNone/>
            </a:pPr>
            <a:r>
              <a:rPr lang="ru-RU" sz="105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424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ctrTitle" idx="4294967295"/>
          </p:nvPr>
        </p:nvSpPr>
        <p:spPr>
          <a:xfrm>
            <a:off x="888811" y="3667444"/>
            <a:ext cx="4404476" cy="1306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/>
              <a:t>Дополнительная информация</a:t>
            </a:r>
            <a:endParaRPr sz="4400" b="1" dirty="0"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1002292" y="3078793"/>
            <a:ext cx="3160860" cy="808781"/>
          </a:xfrm>
          <a:custGeom>
            <a:avLst/>
            <a:gdLst>
              <a:gd name="connsiteX0" fmla="*/ 0 w 238241"/>
              <a:gd name="connsiteY0" fmla="*/ 14025 h 42935"/>
              <a:gd name="connsiteX1" fmla="*/ 21126 w 238241"/>
              <a:gd name="connsiteY1" fmla="*/ 4353 h 42935"/>
              <a:gd name="connsiteX2" fmla="*/ 65669 w 238241"/>
              <a:gd name="connsiteY2" fmla="*/ 3335 h 42935"/>
              <a:gd name="connsiteX3" fmla="*/ 81450 w 238241"/>
              <a:gd name="connsiteY3" fmla="*/ 14789 h 42935"/>
              <a:gd name="connsiteX4" fmla="*/ 81704 w 238241"/>
              <a:gd name="connsiteY4" fmla="*/ 33624 h 42935"/>
              <a:gd name="connsiteX5" fmla="*/ 56251 w 238241"/>
              <a:gd name="connsiteY5" fmla="*/ 42023 h 42935"/>
              <a:gd name="connsiteX6" fmla="*/ 48107 w 238241"/>
              <a:gd name="connsiteY6" fmla="*/ 21406 h 42935"/>
              <a:gd name="connsiteX7" fmla="*/ 57270 w 238241"/>
              <a:gd name="connsiteY7" fmla="*/ 10207 h 42935"/>
              <a:gd name="connsiteX8" fmla="*/ 155264 w 238241"/>
              <a:gd name="connsiteY8" fmla="*/ 38715 h 42935"/>
              <a:gd name="connsiteX9" fmla="*/ 174304 w 238241"/>
              <a:gd name="connsiteY9" fmla="*/ 34833 h 42935"/>
              <a:gd name="connsiteX10" fmla="*/ 238241 w 238241"/>
              <a:gd name="connsiteY10" fmla="*/ 8171 h 42935"/>
              <a:gd name="connsiteX0" fmla="*/ 0 w 189680"/>
              <a:gd name="connsiteY0" fmla="*/ 14025 h 42935"/>
              <a:gd name="connsiteX1" fmla="*/ 21126 w 189680"/>
              <a:gd name="connsiteY1" fmla="*/ 4353 h 42935"/>
              <a:gd name="connsiteX2" fmla="*/ 65669 w 189680"/>
              <a:gd name="connsiteY2" fmla="*/ 3335 h 42935"/>
              <a:gd name="connsiteX3" fmla="*/ 81450 w 189680"/>
              <a:gd name="connsiteY3" fmla="*/ 14789 h 42935"/>
              <a:gd name="connsiteX4" fmla="*/ 81704 w 189680"/>
              <a:gd name="connsiteY4" fmla="*/ 33624 h 42935"/>
              <a:gd name="connsiteX5" fmla="*/ 56251 w 189680"/>
              <a:gd name="connsiteY5" fmla="*/ 42023 h 42935"/>
              <a:gd name="connsiteX6" fmla="*/ 48107 w 189680"/>
              <a:gd name="connsiteY6" fmla="*/ 21406 h 42935"/>
              <a:gd name="connsiteX7" fmla="*/ 57270 w 189680"/>
              <a:gd name="connsiteY7" fmla="*/ 10207 h 42935"/>
              <a:gd name="connsiteX8" fmla="*/ 155264 w 189680"/>
              <a:gd name="connsiteY8" fmla="*/ 38715 h 42935"/>
              <a:gd name="connsiteX9" fmla="*/ 174304 w 189680"/>
              <a:gd name="connsiteY9" fmla="*/ 34833 h 42935"/>
              <a:gd name="connsiteX10" fmla="*/ 189680 w 189680"/>
              <a:gd name="connsiteY10" fmla="*/ 31772 h 42935"/>
              <a:gd name="connsiteX0" fmla="*/ 0 w 189680"/>
              <a:gd name="connsiteY0" fmla="*/ 14025 h 54689"/>
              <a:gd name="connsiteX1" fmla="*/ 21126 w 189680"/>
              <a:gd name="connsiteY1" fmla="*/ 4353 h 54689"/>
              <a:gd name="connsiteX2" fmla="*/ 65669 w 189680"/>
              <a:gd name="connsiteY2" fmla="*/ 3335 h 54689"/>
              <a:gd name="connsiteX3" fmla="*/ 81450 w 189680"/>
              <a:gd name="connsiteY3" fmla="*/ 14789 h 54689"/>
              <a:gd name="connsiteX4" fmla="*/ 81704 w 189680"/>
              <a:gd name="connsiteY4" fmla="*/ 33624 h 54689"/>
              <a:gd name="connsiteX5" fmla="*/ 56251 w 189680"/>
              <a:gd name="connsiteY5" fmla="*/ 42023 h 54689"/>
              <a:gd name="connsiteX6" fmla="*/ 48107 w 189680"/>
              <a:gd name="connsiteY6" fmla="*/ 21406 h 54689"/>
              <a:gd name="connsiteX7" fmla="*/ 57270 w 189680"/>
              <a:gd name="connsiteY7" fmla="*/ 10207 h 54689"/>
              <a:gd name="connsiteX8" fmla="*/ 155264 w 189680"/>
              <a:gd name="connsiteY8" fmla="*/ 38715 h 54689"/>
              <a:gd name="connsiteX9" fmla="*/ 166038 w 189680"/>
              <a:gd name="connsiteY9" fmla="*/ 53494 h 54689"/>
              <a:gd name="connsiteX10" fmla="*/ 189680 w 189680"/>
              <a:gd name="connsiteY10" fmla="*/ 31772 h 54689"/>
              <a:gd name="connsiteX0" fmla="*/ 0 w 187614"/>
              <a:gd name="connsiteY0" fmla="*/ 14025 h 54689"/>
              <a:gd name="connsiteX1" fmla="*/ 21126 w 187614"/>
              <a:gd name="connsiteY1" fmla="*/ 4353 h 54689"/>
              <a:gd name="connsiteX2" fmla="*/ 65669 w 187614"/>
              <a:gd name="connsiteY2" fmla="*/ 3335 h 54689"/>
              <a:gd name="connsiteX3" fmla="*/ 81450 w 187614"/>
              <a:gd name="connsiteY3" fmla="*/ 14789 h 54689"/>
              <a:gd name="connsiteX4" fmla="*/ 81704 w 187614"/>
              <a:gd name="connsiteY4" fmla="*/ 33624 h 54689"/>
              <a:gd name="connsiteX5" fmla="*/ 56251 w 187614"/>
              <a:gd name="connsiteY5" fmla="*/ 42023 h 54689"/>
              <a:gd name="connsiteX6" fmla="*/ 48107 w 187614"/>
              <a:gd name="connsiteY6" fmla="*/ 21406 h 54689"/>
              <a:gd name="connsiteX7" fmla="*/ 57270 w 187614"/>
              <a:gd name="connsiteY7" fmla="*/ 10207 h 54689"/>
              <a:gd name="connsiteX8" fmla="*/ 155264 w 187614"/>
              <a:gd name="connsiteY8" fmla="*/ 38715 h 54689"/>
              <a:gd name="connsiteX9" fmla="*/ 166038 w 187614"/>
              <a:gd name="connsiteY9" fmla="*/ 53494 h 54689"/>
              <a:gd name="connsiteX10" fmla="*/ 187614 w 187614"/>
              <a:gd name="connsiteY10" fmla="*/ 46591 h 54689"/>
              <a:gd name="connsiteX0" fmla="*/ 0 w 187614"/>
              <a:gd name="connsiteY0" fmla="*/ 14025 h 50660"/>
              <a:gd name="connsiteX1" fmla="*/ 21126 w 187614"/>
              <a:gd name="connsiteY1" fmla="*/ 4353 h 50660"/>
              <a:gd name="connsiteX2" fmla="*/ 65669 w 187614"/>
              <a:gd name="connsiteY2" fmla="*/ 3335 h 50660"/>
              <a:gd name="connsiteX3" fmla="*/ 81450 w 187614"/>
              <a:gd name="connsiteY3" fmla="*/ 14789 h 50660"/>
              <a:gd name="connsiteX4" fmla="*/ 81704 w 187614"/>
              <a:gd name="connsiteY4" fmla="*/ 33624 h 50660"/>
              <a:gd name="connsiteX5" fmla="*/ 56251 w 187614"/>
              <a:gd name="connsiteY5" fmla="*/ 42023 h 50660"/>
              <a:gd name="connsiteX6" fmla="*/ 48107 w 187614"/>
              <a:gd name="connsiteY6" fmla="*/ 21406 h 50660"/>
              <a:gd name="connsiteX7" fmla="*/ 57270 w 187614"/>
              <a:gd name="connsiteY7" fmla="*/ 10207 h 50660"/>
              <a:gd name="connsiteX8" fmla="*/ 155264 w 187614"/>
              <a:gd name="connsiteY8" fmla="*/ 38715 h 50660"/>
              <a:gd name="connsiteX9" fmla="*/ 154634 w 187614"/>
              <a:gd name="connsiteY9" fmla="*/ 39197 h 50660"/>
              <a:gd name="connsiteX10" fmla="*/ 187614 w 187614"/>
              <a:gd name="connsiteY10" fmla="*/ 46591 h 50660"/>
              <a:gd name="connsiteX0" fmla="*/ 0 w 187614"/>
              <a:gd name="connsiteY0" fmla="*/ 14025 h 50660"/>
              <a:gd name="connsiteX1" fmla="*/ 21126 w 187614"/>
              <a:gd name="connsiteY1" fmla="*/ 4353 h 50660"/>
              <a:gd name="connsiteX2" fmla="*/ 65669 w 187614"/>
              <a:gd name="connsiteY2" fmla="*/ 3335 h 50660"/>
              <a:gd name="connsiteX3" fmla="*/ 81450 w 187614"/>
              <a:gd name="connsiteY3" fmla="*/ 14789 h 50660"/>
              <a:gd name="connsiteX4" fmla="*/ 81704 w 187614"/>
              <a:gd name="connsiteY4" fmla="*/ 33624 h 50660"/>
              <a:gd name="connsiteX5" fmla="*/ 56251 w 187614"/>
              <a:gd name="connsiteY5" fmla="*/ 42023 h 50660"/>
              <a:gd name="connsiteX6" fmla="*/ 48107 w 187614"/>
              <a:gd name="connsiteY6" fmla="*/ 21406 h 50660"/>
              <a:gd name="connsiteX7" fmla="*/ 57270 w 187614"/>
              <a:gd name="connsiteY7" fmla="*/ 10207 h 50660"/>
              <a:gd name="connsiteX8" fmla="*/ 155264 w 187614"/>
              <a:gd name="connsiteY8" fmla="*/ 38715 h 50660"/>
              <a:gd name="connsiteX9" fmla="*/ 154634 w 187614"/>
              <a:gd name="connsiteY9" fmla="*/ 39197 h 50660"/>
              <a:gd name="connsiteX10" fmla="*/ 187614 w 187614"/>
              <a:gd name="connsiteY10" fmla="*/ 46591 h 50660"/>
              <a:gd name="connsiteX0" fmla="*/ 0 w 166646"/>
              <a:gd name="connsiteY0" fmla="*/ 14025 h 45516"/>
              <a:gd name="connsiteX1" fmla="*/ 21126 w 166646"/>
              <a:gd name="connsiteY1" fmla="*/ 4353 h 45516"/>
              <a:gd name="connsiteX2" fmla="*/ 65669 w 166646"/>
              <a:gd name="connsiteY2" fmla="*/ 3335 h 45516"/>
              <a:gd name="connsiteX3" fmla="*/ 81450 w 166646"/>
              <a:gd name="connsiteY3" fmla="*/ 14789 h 45516"/>
              <a:gd name="connsiteX4" fmla="*/ 81704 w 166646"/>
              <a:gd name="connsiteY4" fmla="*/ 33624 h 45516"/>
              <a:gd name="connsiteX5" fmla="*/ 56251 w 166646"/>
              <a:gd name="connsiteY5" fmla="*/ 42023 h 45516"/>
              <a:gd name="connsiteX6" fmla="*/ 48107 w 166646"/>
              <a:gd name="connsiteY6" fmla="*/ 21406 h 45516"/>
              <a:gd name="connsiteX7" fmla="*/ 57270 w 166646"/>
              <a:gd name="connsiteY7" fmla="*/ 10207 h 45516"/>
              <a:gd name="connsiteX8" fmla="*/ 155264 w 166646"/>
              <a:gd name="connsiteY8" fmla="*/ 38715 h 45516"/>
              <a:gd name="connsiteX9" fmla="*/ 154634 w 166646"/>
              <a:gd name="connsiteY9" fmla="*/ 39197 h 45516"/>
              <a:gd name="connsiteX10" fmla="*/ 166631 w 166646"/>
              <a:gd name="connsiteY10" fmla="*/ 40533 h 45516"/>
              <a:gd name="connsiteX0" fmla="*/ 0 w 166631"/>
              <a:gd name="connsiteY0" fmla="*/ 14025 h 42935"/>
              <a:gd name="connsiteX1" fmla="*/ 21126 w 166631"/>
              <a:gd name="connsiteY1" fmla="*/ 4353 h 42935"/>
              <a:gd name="connsiteX2" fmla="*/ 65669 w 166631"/>
              <a:gd name="connsiteY2" fmla="*/ 3335 h 42935"/>
              <a:gd name="connsiteX3" fmla="*/ 81450 w 166631"/>
              <a:gd name="connsiteY3" fmla="*/ 14789 h 42935"/>
              <a:gd name="connsiteX4" fmla="*/ 81704 w 166631"/>
              <a:gd name="connsiteY4" fmla="*/ 33624 h 42935"/>
              <a:gd name="connsiteX5" fmla="*/ 56251 w 166631"/>
              <a:gd name="connsiteY5" fmla="*/ 42023 h 42935"/>
              <a:gd name="connsiteX6" fmla="*/ 48107 w 166631"/>
              <a:gd name="connsiteY6" fmla="*/ 21406 h 42935"/>
              <a:gd name="connsiteX7" fmla="*/ 57270 w 166631"/>
              <a:gd name="connsiteY7" fmla="*/ 10207 h 42935"/>
              <a:gd name="connsiteX8" fmla="*/ 155264 w 166631"/>
              <a:gd name="connsiteY8" fmla="*/ 38715 h 42935"/>
              <a:gd name="connsiteX9" fmla="*/ 154634 w 166631"/>
              <a:gd name="connsiteY9" fmla="*/ 39197 h 42935"/>
              <a:gd name="connsiteX10" fmla="*/ 166631 w 166631"/>
              <a:gd name="connsiteY10" fmla="*/ 40533 h 42935"/>
              <a:gd name="connsiteX0" fmla="*/ 0 w 160905"/>
              <a:gd name="connsiteY0" fmla="*/ 14025 h 42935"/>
              <a:gd name="connsiteX1" fmla="*/ 21126 w 160905"/>
              <a:gd name="connsiteY1" fmla="*/ 4353 h 42935"/>
              <a:gd name="connsiteX2" fmla="*/ 65669 w 160905"/>
              <a:gd name="connsiteY2" fmla="*/ 3335 h 42935"/>
              <a:gd name="connsiteX3" fmla="*/ 81450 w 160905"/>
              <a:gd name="connsiteY3" fmla="*/ 14789 h 42935"/>
              <a:gd name="connsiteX4" fmla="*/ 81704 w 160905"/>
              <a:gd name="connsiteY4" fmla="*/ 33624 h 42935"/>
              <a:gd name="connsiteX5" fmla="*/ 56251 w 160905"/>
              <a:gd name="connsiteY5" fmla="*/ 42023 h 42935"/>
              <a:gd name="connsiteX6" fmla="*/ 48107 w 160905"/>
              <a:gd name="connsiteY6" fmla="*/ 21406 h 42935"/>
              <a:gd name="connsiteX7" fmla="*/ 57270 w 160905"/>
              <a:gd name="connsiteY7" fmla="*/ 10207 h 42935"/>
              <a:gd name="connsiteX8" fmla="*/ 155264 w 160905"/>
              <a:gd name="connsiteY8" fmla="*/ 38715 h 42935"/>
              <a:gd name="connsiteX9" fmla="*/ 154634 w 160905"/>
              <a:gd name="connsiteY9" fmla="*/ 39197 h 42935"/>
              <a:gd name="connsiteX10" fmla="*/ 160245 w 160905"/>
              <a:gd name="connsiteY10" fmla="*/ 39564 h 42935"/>
              <a:gd name="connsiteX0" fmla="*/ 0 w 160905"/>
              <a:gd name="connsiteY0" fmla="*/ 14025 h 42935"/>
              <a:gd name="connsiteX1" fmla="*/ 21126 w 160905"/>
              <a:gd name="connsiteY1" fmla="*/ 4353 h 42935"/>
              <a:gd name="connsiteX2" fmla="*/ 65669 w 160905"/>
              <a:gd name="connsiteY2" fmla="*/ 3335 h 42935"/>
              <a:gd name="connsiteX3" fmla="*/ 81450 w 160905"/>
              <a:gd name="connsiteY3" fmla="*/ 14789 h 42935"/>
              <a:gd name="connsiteX4" fmla="*/ 81704 w 160905"/>
              <a:gd name="connsiteY4" fmla="*/ 33624 h 42935"/>
              <a:gd name="connsiteX5" fmla="*/ 56251 w 160905"/>
              <a:gd name="connsiteY5" fmla="*/ 42023 h 42935"/>
              <a:gd name="connsiteX6" fmla="*/ 48107 w 160905"/>
              <a:gd name="connsiteY6" fmla="*/ 21406 h 42935"/>
              <a:gd name="connsiteX7" fmla="*/ 57270 w 160905"/>
              <a:gd name="connsiteY7" fmla="*/ 10207 h 42935"/>
              <a:gd name="connsiteX8" fmla="*/ 155264 w 160905"/>
              <a:gd name="connsiteY8" fmla="*/ 38715 h 42935"/>
              <a:gd name="connsiteX9" fmla="*/ 154634 w 160905"/>
              <a:gd name="connsiteY9" fmla="*/ 39197 h 42935"/>
              <a:gd name="connsiteX10" fmla="*/ 156596 w 160905"/>
              <a:gd name="connsiteY10" fmla="*/ 39806 h 42935"/>
              <a:gd name="connsiteX0" fmla="*/ 0 w 160905"/>
              <a:gd name="connsiteY0" fmla="*/ 14025 h 40293"/>
              <a:gd name="connsiteX1" fmla="*/ 21126 w 160905"/>
              <a:gd name="connsiteY1" fmla="*/ 4353 h 40293"/>
              <a:gd name="connsiteX2" fmla="*/ 65669 w 160905"/>
              <a:gd name="connsiteY2" fmla="*/ 3335 h 40293"/>
              <a:gd name="connsiteX3" fmla="*/ 81450 w 160905"/>
              <a:gd name="connsiteY3" fmla="*/ 14789 h 40293"/>
              <a:gd name="connsiteX4" fmla="*/ 81704 w 160905"/>
              <a:gd name="connsiteY4" fmla="*/ 33624 h 40293"/>
              <a:gd name="connsiteX5" fmla="*/ 56889 w 160905"/>
              <a:gd name="connsiteY5" fmla="*/ 33241 h 40293"/>
              <a:gd name="connsiteX6" fmla="*/ 48107 w 160905"/>
              <a:gd name="connsiteY6" fmla="*/ 21406 h 40293"/>
              <a:gd name="connsiteX7" fmla="*/ 57270 w 160905"/>
              <a:gd name="connsiteY7" fmla="*/ 10207 h 40293"/>
              <a:gd name="connsiteX8" fmla="*/ 155264 w 160905"/>
              <a:gd name="connsiteY8" fmla="*/ 38715 h 40293"/>
              <a:gd name="connsiteX9" fmla="*/ 154634 w 160905"/>
              <a:gd name="connsiteY9" fmla="*/ 39197 h 40293"/>
              <a:gd name="connsiteX10" fmla="*/ 156596 w 160905"/>
              <a:gd name="connsiteY10" fmla="*/ 39806 h 40293"/>
              <a:gd name="connsiteX0" fmla="*/ 0 w 160905"/>
              <a:gd name="connsiteY0" fmla="*/ 14025 h 40293"/>
              <a:gd name="connsiteX1" fmla="*/ 21126 w 160905"/>
              <a:gd name="connsiteY1" fmla="*/ 4353 h 40293"/>
              <a:gd name="connsiteX2" fmla="*/ 65669 w 160905"/>
              <a:gd name="connsiteY2" fmla="*/ 3335 h 40293"/>
              <a:gd name="connsiteX3" fmla="*/ 81450 w 160905"/>
              <a:gd name="connsiteY3" fmla="*/ 14789 h 40293"/>
              <a:gd name="connsiteX4" fmla="*/ 78512 w 160905"/>
              <a:gd name="connsiteY4" fmla="*/ 28684 h 40293"/>
              <a:gd name="connsiteX5" fmla="*/ 56889 w 160905"/>
              <a:gd name="connsiteY5" fmla="*/ 33241 h 40293"/>
              <a:gd name="connsiteX6" fmla="*/ 48107 w 160905"/>
              <a:gd name="connsiteY6" fmla="*/ 21406 h 40293"/>
              <a:gd name="connsiteX7" fmla="*/ 57270 w 160905"/>
              <a:gd name="connsiteY7" fmla="*/ 10207 h 40293"/>
              <a:gd name="connsiteX8" fmla="*/ 155264 w 160905"/>
              <a:gd name="connsiteY8" fmla="*/ 38715 h 40293"/>
              <a:gd name="connsiteX9" fmla="*/ 154634 w 160905"/>
              <a:gd name="connsiteY9" fmla="*/ 39197 h 40293"/>
              <a:gd name="connsiteX10" fmla="*/ 156596 w 160905"/>
              <a:gd name="connsiteY10" fmla="*/ 39806 h 40293"/>
              <a:gd name="connsiteX0" fmla="*/ 0 w 160905"/>
              <a:gd name="connsiteY0" fmla="*/ 14025 h 40293"/>
              <a:gd name="connsiteX1" fmla="*/ 21126 w 160905"/>
              <a:gd name="connsiteY1" fmla="*/ 4353 h 40293"/>
              <a:gd name="connsiteX2" fmla="*/ 65669 w 160905"/>
              <a:gd name="connsiteY2" fmla="*/ 3335 h 40293"/>
              <a:gd name="connsiteX3" fmla="*/ 81450 w 160905"/>
              <a:gd name="connsiteY3" fmla="*/ 14789 h 40293"/>
              <a:gd name="connsiteX4" fmla="*/ 78512 w 160905"/>
              <a:gd name="connsiteY4" fmla="*/ 28684 h 40293"/>
              <a:gd name="connsiteX5" fmla="*/ 58804 w 160905"/>
              <a:gd name="connsiteY5" fmla="*/ 31594 h 40293"/>
              <a:gd name="connsiteX6" fmla="*/ 48107 w 160905"/>
              <a:gd name="connsiteY6" fmla="*/ 21406 h 40293"/>
              <a:gd name="connsiteX7" fmla="*/ 57270 w 160905"/>
              <a:gd name="connsiteY7" fmla="*/ 10207 h 40293"/>
              <a:gd name="connsiteX8" fmla="*/ 155264 w 160905"/>
              <a:gd name="connsiteY8" fmla="*/ 38715 h 40293"/>
              <a:gd name="connsiteX9" fmla="*/ 154634 w 160905"/>
              <a:gd name="connsiteY9" fmla="*/ 39197 h 40293"/>
              <a:gd name="connsiteX10" fmla="*/ 156596 w 160905"/>
              <a:gd name="connsiteY10" fmla="*/ 39806 h 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905" h="40293" extrusionOk="0">
                <a:moveTo>
                  <a:pt x="0" y="14025"/>
                </a:moveTo>
                <a:cubicBezTo>
                  <a:pt x="5476" y="8549"/>
                  <a:pt x="13935" y="7230"/>
                  <a:pt x="21126" y="4353"/>
                </a:cubicBezTo>
                <a:cubicBezTo>
                  <a:pt x="34915" y="-1164"/>
                  <a:pt x="51579" y="-1360"/>
                  <a:pt x="65669" y="3335"/>
                </a:cubicBezTo>
                <a:cubicBezTo>
                  <a:pt x="71835" y="5390"/>
                  <a:pt x="79310" y="10564"/>
                  <a:pt x="81450" y="14789"/>
                </a:cubicBezTo>
                <a:cubicBezTo>
                  <a:pt x="83590" y="19014"/>
                  <a:pt x="82286" y="25883"/>
                  <a:pt x="78512" y="28684"/>
                </a:cubicBezTo>
                <a:cubicBezTo>
                  <a:pt x="74738" y="31485"/>
                  <a:pt x="63871" y="32807"/>
                  <a:pt x="58804" y="31594"/>
                </a:cubicBezTo>
                <a:cubicBezTo>
                  <a:pt x="53737" y="30381"/>
                  <a:pt x="48363" y="24970"/>
                  <a:pt x="48107" y="21406"/>
                </a:cubicBezTo>
                <a:cubicBezTo>
                  <a:pt x="47851" y="17842"/>
                  <a:pt x="53054" y="12550"/>
                  <a:pt x="57270" y="10207"/>
                </a:cubicBezTo>
                <a:cubicBezTo>
                  <a:pt x="87007" y="-6316"/>
                  <a:pt x="139037" y="33883"/>
                  <a:pt x="155264" y="38715"/>
                </a:cubicBezTo>
                <a:cubicBezTo>
                  <a:pt x="171491" y="43547"/>
                  <a:pt x="146743" y="35379"/>
                  <a:pt x="154634" y="39197"/>
                </a:cubicBezTo>
                <a:cubicBezTo>
                  <a:pt x="167574" y="35573"/>
                  <a:pt x="146561" y="40401"/>
                  <a:pt x="156596" y="39806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" name="Google Shape;600;p43"/>
          <p:cNvGrpSpPr/>
          <p:nvPr/>
        </p:nvGrpSpPr>
        <p:grpSpPr>
          <a:xfrm>
            <a:off x="299276" y="3207297"/>
            <a:ext cx="609040" cy="469418"/>
            <a:chOff x="6618700" y="1635475"/>
            <a:chExt cx="456675" cy="432325"/>
          </a:xfrm>
        </p:grpSpPr>
        <p:sp>
          <p:nvSpPr>
            <p:cNvPr id="19" name="Google Shape;601;p43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2;p43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3;p43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4;p43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;p43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30;p43"/>
          <p:cNvGrpSpPr/>
          <p:nvPr/>
        </p:nvGrpSpPr>
        <p:grpSpPr>
          <a:xfrm>
            <a:off x="5399503" y="3850949"/>
            <a:ext cx="467054" cy="1009800"/>
            <a:chOff x="3384375" y="2267500"/>
            <a:chExt cx="203375" cy="507825"/>
          </a:xfrm>
        </p:grpSpPr>
        <p:sp>
          <p:nvSpPr>
            <p:cNvPr id="25" name="Google Shape;631;p43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2;p43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33;p43"/>
          <p:cNvGrpSpPr/>
          <p:nvPr/>
        </p:nvGrpSpPr>
        <p:grpSpPr>
          <a:xfrm>
            <a:off x="6003383" y="4143568"/>
            <a:ext cx="383172" cy="705787"/>
            <a:chOff x="4747025" y="2332025"/>
            <a:chExt cx="166850" cy="378750"/>
          </a:xfrm>
        </p:grpSpPr>
        <p:sp>
          <p:nvSpPr>
            <p:cNvPr id="28" name="Google Shape;634;p4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5;p4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36;p43"/>
          <p:cNvGrpSpPr/>
          <p:nvPr/>
        </p:nvGrpSpPr>
        <p:grpSpPr>
          <a:xfrm>
            <a:off x="6471383" y="3887574"/>
            <a:ext cx="397123" cy="937229"/>
            <a:chOff x="4071800" y="2269925"/>
            <a:chExt cx="172925" cy="502950"/>
          </a:xfrm>
        </p:grpSpPr>
        <p:sp>
          <p:nvSpPr>
            <p:cNvPr id="31" name="Google Shape;637;p43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38;p43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552;p43"/>
          <p:cNvGrpSpPr/>
          <p:nvPr/>
        </p:nvGrpSpPr>
        <p:grpSpPr>
          <a:xfrm>
            <a:off x="6131234" y="3033584"/>
            <a:ext cx="674083" cy="598396"/>
            <a:chOff x="5916675" y="927975"/>
            <a:chExt cx="516350" cy="502950"/>
          </a:xfrm>
        </p:grpSpPr>
        <p:sp>
          <p:nvSpPr>
            <p:cNvPr id="34" name="Google Shape;553;p43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4;p43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728;p43"/>
          <p:cNvSpPr/>
          <p:nvPr/>
        </p:nvSpPr>
        <p:spPr>
          <a:xfrm>
            <a:off x="5198371" y="3467156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28;p43"/>
          <p:cNvSpPr/>
          <p:nvPr/>
        </p:nvSpPr>
        <p:spPr>
          <a:xfrm>
            <a:off x="4535240" y="3378869"/>
            <a:ext cx="621443" cy="369446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811BA9E-D7E9-43ED-8AAA-30FB2436EC78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63" y="1631587"/>
            <a:ext cx="1116709" cy="11727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885700C-BFA8-4529-86AA-0EF496795B58}"/>
              </a:ext>
            </a:extLst>
          </p:cNvPr>
          <p:cNvSpPr txBox="1"/>
          <p:nvPr/>
        </p:nvSpPr>
        <p:spPr>
          <a:xfrm>
            <a:off x="4682892" y="131742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/>
            <a:r>
              <a:rPr lang="ru-RU" sz="1400" b="1" dirty="0">
                <a:effectLst/>
                <a:latin typeface="Futura PT Book"/>
                <a:ea typeface="Times New Roman" panose="02020603050405020304" pitchFamily="18" charset="0"/>
                <a:cs typeface="Times New Roman" panose="02020603050405020304" pitchFamily="18" charset="0"/>
              </a:rPr>
              <a:t>МАНОУ «Нижнетагильский Дом Учителя»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7F27B01-AE89-4F18-8B3E-85544CB28731}"/>
              </a:ext>
            </a:extLst>
          </p:cNvPr>
          <p:cNvSpPr txBox="1"/>
          <p:nvPr/>
        </p:nvSpPr>
        <p:spPr>
          <a:xfrm>
            <a:off x="2233317" y="73521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ru-RU" dirty="0" err="1"/>
              <a:t>нтду.рф</a:t>
            </a:r>
            <a:r>
              <a:rPr lang="ru-RU" dirty="0"/>
              <a:t>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495903-70DD-4F70-BCDF-46A1E6FD8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8" y="1501318"/>
            <a:ext cx="445024" cy="45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8E27E2D-4F0A-4FF6-A62A-CAEC34B51262}"/>
              </a:ext>
            </a:extLst>
          </p:cNvPr>
          <p:cNvSpPr txBox="1"/>
          <p:nvPr/>
        </p:nvSpPr>
        <p:spPr>
          <a:xfrm>
            <a:off x="2175108" y="155857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8(3435)43-40-10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37D2406-797B-418C-905F-88DEE092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60" y="2339201"/>
            <a:ext cx="464092" cy="4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60177A0-721C-4132-9859-EEF7BEE0B793}"/>
              </a:ext>
            </a:extLst>
          </p:cNvPr>
          <p:cNvSpPr txBox="1"/>
          <p:nvPr/>
        </p:nvSpPr>
        <p:spPr>
          <a:xfrm>
            <a:off x="2175108" y="236591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ntdupfdo@mail.ru</a:t>
            </a:r>
            <a:endParaRPr lang="ru-RU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BD9121A8-DF29-491F-A537-BF3151790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1" y="629616"/>
            <a:ext cx="465098" cy="46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86323"/>
      </p:ext>
    </p:extLst>
  </p:cSld>
  <p:clrMapOvr>
    <a:masterClrMapping/>
  </p:clrMapOvr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284</Words>
  <Application>Microsoft Office PowerPoint</Application>
  <PresentationFormat>Экран (16:9)</PresentationFormat>
  <Paragraphs>90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Ulysses template</vt:lpstr>
      <vt:lpstr>ПАМЯТКА ДЛЯ РОДИТЕЛЕЙ</vt:lpstr>
      <vt:lpstr>Основная идея системы ПФДО</vt:lpstr>
      <vt:lpstr>Что необходимо сделать родителям? </vt:lpstr>
      <vt:lpstr>Что необходимо сделать родителям? </vt:lpstr>
      <vt:lpstr>Что необходимо сделать родителям? </vt:lpstr>
      <vt:lpstr>Что необходимо сделать родителям? </vt:lpstr>
      <vt:lpstr>Что необходимо сделать родителям? </vt:lpstr>
      <vt:lpstr>Дополнительная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Примерный план информирования родителей о системе ПФДО</dc:title>
  <cp:lastModifiedBy>Мезенина Т.Б.</cp:lastModifiedBy>
  <cp:revision>55</cp:revision>
  <cp:lastPrinted>2019-05-14T10:47:32Z</cp:lastPrinted>
  <dcterms:modified xsi:type="dcterms:W3CDTF">2021-09-08T03:53:58Z</dcterms:modified>
</cp:coreProperties>
</file>