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1" r:id="rId4"/>
    <p:sldId id="272" r:id="rId5"/>
    <p:sldId id="268" r:id="rId6"/>
    <p:sldId id="273" r:id="rId7"/>
    <p:sldId id="274" r:id="rId8"/>
    <p:sldId id="269" r:id="rId9"/>
    <p:sldId id="257" r:id="rId10"/>
    <p:sldId id="258" r:id="rId11"/>
    <p:sldId id="275" r:id="rId12"/>
    <p:sldId id="277" r:id="rId13"/>
    <p:sldId id="278" r:id="rId14"/>
    <p:sldId id="259" r:id="rId15"/>
    <p:sldId id="260" r:id="rId16"/>
    <p:sldId id="261" r:id="rId17"/>
    <p:sldId id="262" r:id="rId18"/>
    <p:sldId id="263" r:id="rId19"/>
    <p:sldId id="291" r:id="rId20"/>
    <p:sldId id="264" r:id="rId21"/>
    <p:sldId id="265" r:id="rId22"/>
    <p:sldId id="266" r:id="rId23"/>
    <p:sldId id="267" r:id="rId24"/>
    <p:sldId id="276" r:id="rId25"/>
    <p:sldId id="280" r:id="rId26"/>
    <p:sldId id="279"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dirty="0"/>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fld id="{A3DA6041-E0B9-4828-94F9-CC9BC64497FC}" type="datetimeFigureOut">
              <a:rPr lang="ru-RU" smtClean="0"/>
              <a:pPr/>
              <a:t>09.10.2024</a:t>
            </a:fld>
            <a:endParaRPr lang="ru-RU" dirty="0"/>
          </a:p>
        </p:txBody>
      </p:sp>
      <p:sp>
        <p:nvSpPr>
          <p:cNvPr id="5" name="Footer Placeholder 4"/>
          <p:cNvSpPr>
            <a:spLocks noGrp="1"/>
          </p:cNvSpPr>
          <p:nvPr>
            <p:ph type="ftr" sz="quarter" idx="11"/>
          </p:nvPr>
        </p:nvSpPr>
        <p:spPr>
          <a:xfrm>
            <a:off x="2416500" y="329307"/>
            <a:ext cx="4973915" cy="309201"/>
          </a:xfrm>
        </p:spPr>
        <p:txBody>
          <a:bodyPr/>
          <a:lstStyle>
            <a:lvl1pPr>
              <a:defRPr/>
            </a:lvl1pPr>
          </a:lstStyle>
          <a:p>
            <a:endParaRPr lang="ru-RU" dirty="0"/>
          </a:p>
        </p:txBody>
      </p:sp>
      <p:sp>
        <p:nvSpPr>
          <p:cNvPr id="6" name="Slide Number Placeholder 5"/>
          <p:cNvSpPr>
            <a:spLocks noGrp="1"/>
          </p:cNvSpPr>
          <p:nvPr>
            <p:ph type="sldNum" sz="quarter" idx="12"/>
          </p:nvPr>
        </p:nvSpPr>
        <p:spPr>
          <a:xfrm>
            <a:off x="1437664" y="798973"/>
            <a:ext cx="811019" cy="503578"/>
          </a:xfrm>
        </p:spPr>
        <p:txBody>
          <a:bodyPr/>
          <a:lstStyle>
            <a:lvl1pPr>
              <a:defRPr/>
            </a:lvl1pPr>
          </a:lstStyle>
          <a:p>
            <a:fld id="{4522C8B1-452D-4102-A9F3-CA46F7468E61}" type="slidenum">
              <a:rPr lang="ru-RU" smtClean="0"/>
              <a:pPr/>
              <a:t>‹#›</a:t>
            </a:fld>
            <a:endParaRPr lang="ru-RU"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024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dirty="0"/>
              <a:t>Образец заголовка</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A3DA6041-E0B9-4828-94F9-CC9BC64497FC}" type="datetimeFigureOut">
              <a:rPr lang="ru-RU" smtClean="0"/>
              <a:pPr/>
              <a:t>09.10.2024</a:t>
            </a:fld>
            <a:endParaRPr lang="ru-RU" dirty="0"/>
          </a:p>
        </p:txBody>
      </p:sp>
      <p:sp>
        <p:nvSpPr>
          <p:cNvPr id="5" name="Footer Placeholder 4"/>
          <p:cNvSpPr>
            <a:spLocks noGrp="1"/>
          </p:cNvSpPr>
          <p:nvPr>
            <p:ph type="ftr" sz="quarter" idx="11"/>
          </p:nvPr>
        </p:nvSpPr>
        <p:spPr/>
        <p:txBody>
          <a:bodyPr/>
          <a:lstStyle>
            <a:lvl1pPr>
              <a:defRPr/>
            </a:lvl1pPr>
          </a:lstStyle>
          <a:p>
            <a:endParaRPr lang="ru-RU" dirty="0"/>
          </a:p>
        </p:txBody>
      </p:sp>
      <p:sp>
        <p:nvSpPr>
          <p:cNvPr id="6" name="Slide Number Placeholder 5"/>
          <p:cNvSpPr>
            <a:spLocks noGrp="1"/>
          </p:cNvSpPr>
          <p:nvPr>
            <p:ph type="sldNum" sz="quarter" idx="12"/>
          </p:nvPr>
        </p:nvSpPr>
        <p:spPr/>
        <p:txBody>
          <a:bodyPr/>
          <a:lstStyle>
            <a:lvl1pPr>
              <a:defRPr/>
            </a:lvl1pPr>
          </a:lstStyle>
          <a:p>
            <a:fld id="{4522C8B1-452D-4102-A9F3-CA46F7468E61}" type="slidenum">
              <a:rPr lang="ru-RU" smtClean="0"/>
              <a:pPr/>
              <a:t>‹#›</a:t>
            </a:fld>
            <a:endParaRPr lang="ru-RU"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208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dirty="0"/>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lvl1pPr>
              <a:defRPr/>
            </a:lvl1pPr>
            <a:lvl2pPr>
              <a:defRPr/>
            </a:lvl2pPr>
            <a:lvl3pPr>
              <a:defRPr/>
            </a:lvl3pPr>
            <a:lvl4pPr>
              <a:defRPr/>
            </a:lvl4pPr>
            <a:lvl5pPr>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A3DA6041-E0B9-4828-94F9-CC9BC64497FC}" type="datetimeFigureOut">
              <a:rPr lang="ru-RU" smtClean="0"/>
              <a:pPr/>
              <a:t>09.10.2024</a:t>
            </a:fld>
            <a:endParaRPr lang="ru-RU" dirty="0"/>
          </a:p>
        </p:txBody>
      </p:sp>
      <p:sp>
        <p:nvSpPr>
          <p:cNvPr id="5" name="Footer Placeholder 4"/>
          <p:cNvSpPr>
            <a:spLocks noGrp="1"/>
          </p:cNvSpPr>
          <p:nvPr>
            <p:ph type="ftr" sz="quarter" idx="11"/>
          </p:nvPr>
        </p:nvSpPr>
        <p:spPr/>
        <p:txBody>
          <a:bodyPr/>
          <a:lstStyle>
            <a:lvl1pPr>
              <a:defRPr/>
            </a:lvl1pPr>
          </a:lstStyle>
          <a:p>
            <a:endParaRPr lang="ru-RU" dirty="0"/>
          </a:p>
        </p:txBody>
      </p:sp>
      <p:sp>
        <p:nvSpPr>
          <p:cNvPr id="6" name="Slide Number Placeholder 5"/>
          <p:cNvSpPr>
            <a:spLocks noGrp="1"/>
          </p:cNvSpPr>
          <p:nvPr>
            <p:ph type="sldNum" sz="quarter" idx="12"/>
          </p:nvPr>
        </p:nvSpPr>
        <p:spPr/>
        <p:txBody>
          <a:bodyPr/>
          <a:lstStyle>
            <a:lvl1pPr>
              <a:defRPr/>
            </a:lvl1pPr>
          </a:lstStyle>
          <a:p>
            <a:fld id="{4522C8B1-452D-4102-A9F3-CA46F7468E61}" type="slidenum">
              <a:rPr lang="ru-RU" smtClean="0"/>
              <a:pPr/>
              <a:t>‹#›</a:t>
            </a:fld>
            <a:endParaRPr lang="ru-RU"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1667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dirty="0"/>
              <a:t>Образец заголовка</a:t>
            </a:r>
            <a:endParaRPr lang="en-US" dirty="0"/>
          </a:p>
        </p:txBody>
      </p:sp>
      <p:sp>
        <p:nvSpPr>
          <p:cNvPr id="3" name="Content Placeholder 2"/>
          <p:cNvSpPr>
            <a:spLocks noGrp="1"/>
          </p:cNvSpPr>
          <p:nvPr>
            <p:ph idx="1"/>
          </p:nvPr>
        </p:nvSpPr>
        <p:spPr/>
        <p:txBody>
          <a:bodyPr anchor="t"/>
          <a:lstStyle>
            <a:lvl1pPr>
              <a:defRPr/>
            </a:lvl1pPr>
            <a:lvl2pPr>
              <a:defRPr/>
            </a:lvl2pPr>
            <a:lvl3pPr>
              <a:defRPr/>
            </a:lvl3pPr>
            <a:lvl4pPr>
              <a:defRPr/>
            </a:lvl4pPr>
            <a:lvl5pPr>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A3DA6041-E0B9-4828-94F9-CC9BC64497FC}" type="datetimeFigureOut">
              <a:rPr lang="ru-RU" smtClean="0"/>
              <a:pPr/>
              <a:t>09.10.2024</a:t>
            </a:fld>
            <a:endParaRPr lang="ru-RU" dirty="0"/>
          </a:p>
        </p:txBody>
      </p:sp>
      <p:sp>
        <p:nvSpPr>
          <p:cNvPr id="5" name="Footer Placeholder 4"/>
          <p:cNvSpPr>
            <a:spLocks noGrp="1"/>
          </p:cNvSpPr>
          <p:nvPr>
            <p:ph type="ftr" sz="quarter" idx="11"/>
          </p:nvPr>
        </p:nvSpPr>
        <p:spPr/>
        <p:txBody>
          <a:bodyPr/>
          <a:lstStyle>
            <a:lvl1pPr>
              <a:defRPr/>
            </a:lvl1pPr>
          </a:lstStyle>
          <a:p>
            <a:endParaRPr lang="ru-RU" dirty="0"/>
          </a:p>
        </p:txBody>
      </p:sp>
      <p:sp>
        <p:nvSpPr>
          <p:cNvPr id="6" name="Slide Number Placeholder 5"/>
          <p:cNvSpPr>
            <a:spLocks noGrp="1"/>
          </p:cNvSpPr>
          <p:nvPr>
            <p:ph type="sldNum" sz="quarter" idx="12"/>
          </p:nvPr>
        </p:nvSpPr>
        <p:spPr/>
        <p:txBody>
          <a:bodyPr/>
          <a:lstStyle>
            <a:lvl1pPr>
              <a:defRPr/>
            </a:lvl1pPr>
          </a:lstStyle>
          <a:p>
            <a:fld id="{4522C8B1-452D-4102-A9F3-CA46F7468E61}" type="slidenum">
              <a:rPr lang="ru-RU" smtClean="0"/>
              <a:pPr/>
              <a:t>‹#›</a:t>
            </a:fld>
            <a:endParaRPr lang="ru-RU"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125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dirty="0"/>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lvl1pPr>
              <a:defRPr/>
            </a:lvl1pPr>
          </a:lstStyle>
          <a:p>
            <a:fld id="{A3DA6041-E0B9-4828-94F9-CC9BC64497FC}" type="datetimeFigureOut">
              <a:rPr lang="ru-RU" smtClean="0"/>
              <a:pPr/>
              <a:t>09.10.2024</a:t>
            </a:fld>
            <a:endParaRPr lang="ru-RU" dirty="0"/>
          </a:p>
        </p:txBody>
      </p:sp>
      <p:sp>
        <p:nvSpPr>
          <p:cNvPr id="5" name="Footer Placeholder 4"/>
          <p:cNvSpPr>
            <a:spLocks noGrp="1"/>
          </p:cNvSpPr>
          <p:nvPr>
            <p:ph type="ftr" sz="quarter" idx="11"/>
          </p:nvPr>
        </p:nvSpPr>
        <p:spPr/>
        <p:txBody>
          <a:bodyPr/>
          <a:lstStyle>
            <a:lvl1pPr>
              <a:defRPr/>
            </a:lvl1pPr>
          </a:lstStyle>
          <a:p>
            <a:endParaRPr lang="ru-RU" dirty="0"/>
          </a:p>
        </p:txBody>
      </p:sp>
      <p:sp>
        <p:nvSpPr>
          <p:cNvPr id="6" name="Slide Number Placeholder 5"/>
          <p:cNvSpPr>
            <a:spLocks noGrp="1"/>
          </p:cNvSpPr>
          <p:nvPr>
            <p:ph type="sldNum" sz="quarter" idx="12"/>
          </p:nvPr>
        </p:nvSpPr>
        <p:spPr/>
        <p:txBody>
          <a:bodyPr/>
          <a:lstStyle>
            <a:lvl1pPr>
              <a:defRPr/>
            </a:lvl1pPr>
          </a:lstStyle>
          <a:p>
            <a:fld id="{4522C8B1-452D-4102-A9F3-CA46F7468E61}" type="slidenum">
              <a:rPr lang="ru-RU" smtClean="0"/>
              <a:pPr/>
              <a:t>‹#›</a:t>
            </a:fld>
            <a:endParaRPr lang="ru-RU"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296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lvl1pPr>
              <a:defRPr/>
            </a:lvl1pPr>
          </a:lstStyle>
          <a:p>
            <a:r>
              <a:rPr lang="ru-RU" dirty="0"/>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lvl1pPr>
              <a:defRPr/>
            </a:lvl1pPr>
            <a:lvl2pPr>
              <a:defRPr/>
            </a:lvl2pPr>
            <a:lvl3pPr>
              <a:defRPr/>
            </a:lvl3pPr>
            <a:lvl4pPr>
              <a:defRPr/>
            </a:lvl4pPr>
            <a:lvl5pPr>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lvl1pPr>
              <a:defRPr/>
            </a:lvl1pPr>
            <a:lvl2pPr>
              <a:defRPr/>
            </a:lvl2pPr>
            <a:lvl3pPr>
              <a:defRPr/>
            </a:lvl3pPr>
            <a:lvl4pPr>
              <a:defRPr/>
            </a:lvl4pPr>
            <a:lvl5pPr>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Date Placeholder 4"/>
          <p:cNvSpPr>
            <a:spLocks noGrp="1"/>
          </p:cNvSpPr>
          <p:nvPr>
            <p:ph type="dt" sz="half" idx="10"/>
          </p:nvPr>
        </p:nvSpPr>
        <p:spPr/>
        <p:txBody>
          <a:bodyPr/>
          <a:lstStyle>
            <a:lvl1pPr>
              <a:defRPr/>
            </a:lvl1pPr>
          </a:lstStyle>
          <a:p>
            <a:fld id="{A3DA6041-E0B9-4828-94F9-CC9BC64497FC}" type="datetimeFigureOut">
              <a:rPr lang="ru-RU" smtClean="0"/>
              <a:pPr/>
              <a:t>09.10.2024</a:t>
            </a:fld>
            <a:endParaRPr lang="ru-RU" dirty="0"/>
          </a:p>
        </p:txBody>
      </p:sp>
      <p:sp>
        <p:nvSpPr>
          <p:cNvPr id="6" name="Footer Placeholder 5"/>
          <p:cNvSpPr>
            <a:spLocks noGrp="1"/>
          </p:cNvSpPr>
          <p:nvPr>
            <p:ph type="ftr" sz="quarter" idx="11"/>
          </p:nvPr>
        </p:nvSpPr>
        <p:spPr/>
        <p:txBody>
          <a:bodyPr/>
          <a:lstStyle>
            <a:lvl1pPr>
              <a:defRPr/>
            </a:lvl1pPr>
          </a:lstStyle>
          <a:p>
            <a:endParaRPr lang="ru-RU" dirty="0"/>
          </a:p>
        </p:txBody>
      </p:sp>
      <p:sp>
        <p:nvSpPr>
          <p:cNvPr id="7" name="Slide Number Placeholder 6"/>
          <p:cNvSpPr>
            <a:spLocks noGrp="1"/>
          </p:cNvSpPr>
          <p:nvPr>
            <p:ph type="sldNum" sz="quarter" idx="12"/>
          </p:nvPr>
        </p:nvSpPr>
        <p:spPr/>
        <p:txBody>
          <a:bodyPr/>
          <a:lstStyle>
            <a:lvl1pPr>
              <a:defRPr/>
            </a:lvl1pPr>
          </a:lstStyle>
          <a:p>
            <a:fld id="{4522C8B1-452D-4102-A9F3-CA46F7468E61}" type="slidenum">
              <a:rPr lang="ru-RU" smtClean="0"/>
              <a:pPr/>
              <a:t>‹#›</a:t>
            </a:fld>
            <a:endParaRPr lang="ru-RU"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530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lvl1pPr>
              <a:defRPr/>
            </a:lvl1pPr>
          </a:lstStyle>
          <a:p>
            <a:r>
              <a:rPr lang="ru-RU" dirty="0"/>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Content Placeholder 3"/>
          <p:cNvSpPr>
            <a:spLocks noGrp="1"/>
          </p:cNvSpPr>
          <p:nvPr>
            <p:ph sz="half" idx="2"/>
          </p:nvPr>
        </p:nvSpPr>
        <p:spPr>
          <a:xfrm>
            <a:off x="1447191" y="2824269"/>
            <a:ext cx="4645152" cy="2644457"/>
          </a:xfrm>
        </p:spPr>
        <p:txBody>
          <a:bodyPr/>
          <a:lstStyle>
            <a:lvl1pPr>
              <a:defRPr/>
            </a:lvl1pPr>
            <a:lvl2pPr>
              <a:defRPr/>
            </a:lvl2pPr>
            <a:lvl3pPr>
              <a:defRPr/>
            </a:lvl3pPr>
            <a:lvl4pPr>
              <a:defRPr/>
            </a:lvl4pPr>
            <a:lvl5pPr>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Content Placeholder 5"/>
          <p:cNvSpPr>
            <a:spLocks noGrp="1"/>
          </p:cNvSpPr>
          <p:nvPr>
            <p:ph sz="quarter" idx="4"/>
          </p:nvPr>
        </p:nvSpPr>
        <p:spPr>
          <a:xfrm>
            <a:off x="6412362" y="2821491"/>
            <a:ext cx="4645152" cy="2637371"/>
          </a:xfrm>
        </p:spPr>
        <p:txBody>
          <a:bodyPr/>
          <a:lstStyle>
            <a:lvl1pPr>
              <a:defRPr/>
            </a:lvl1pPr>
            <a:lvl2pPr>
              <a:defRPr/>
            </a:lvl2pPr>
            <a:lvl3pPr>
              <a:defRPr/>
            </a:lvl3pPr>
            <a:lvl4pPr>
              <a:defRPr/>
            </a:lvl4pPr>
            <a:lvl5pPr>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7" name="Date Placeholder 6"/>
          <p:cNvSpPr>
            <a:spLocks noGrp="1"/>
          </p:cNvSpPr>
          <p:nvPr>
            <p:ph type="dt" sz="half" idx="10"/>
          </p:nvPr>
        </p:nvSpPr>
        <p:spPr/>
        <p:txBody>
          <a:bodyPr/>
          <a:lstStyle>
            <a:lvl1pPr>
              <a:defRPr/>
            </a:lvl1pPr>
          </a:lstStyle>
          <a:p>
            <a:fld id="{A3DA6041-E0B9-4828-94F9-CC9BC64497FC}" type="datetimeFigureOut">
              <a:rPr lang="ru-RU" smtClean="0"/>
              <a:pPr/>
              <a:t>09.10.2024</a:t>
            </a:fld>
            <a:endParaRPr lang="ru-RU" dirty="0"/>
          </a:p>
        </p:txBody>
      </p:sp>
      <p:sp>
        <p:nvSpPr>
          <p:cNvPr id="8" name="Footer Placeholder 7"/>
          <p:cNvSpPr>
            <a:spLocks noGrp="1"/>
          </p:cNvSpPr>
          <p:nvPr>
            <p:ph type="ftr" sz="quarter" idx="11"/>
          </p:nvPr>
        </p:nvSpPr>
        <p:spPr/>
        <p:txBody>
          <a:bodyPr/>
          <a:lstStyle>
            <a:lvl1pPr>
              <a:defRPr/>
            </a:lvl1pPr>
          </a:lstStyle>
          <a:p>
            <a:endParaRPr lang="ru-RU" dirty="0"/>
          </a:p>
        </p:txBody>
      </p:sp>
      <p:sp>
        <p:nvSpPr>
          <p:cNvPr id="9" name="Slide Number Placeholder 8"/>
          <p:cNvSpPr>
            <a:spLocks noGrp="1"/>
          </p:cNvSpPr>
          <p:nvPr>
            <p:ph type="sldNum" sz="quarter" idx="12"/>
          </p:nvPr>
        </p:nvSpPr>
        <p:spPr/>
        <p:txBody>
          <a:bodyPr/>
          <a:lstStyle>
            <a:lvl1pPr>
              <a:defRPr/>
            </a:lvl1pPr>
          </a:lstStyle>
          <a:p>
            <a:fld id="{4522C8B1-452D-4102-A9F3-CA46F7468E61}" type="slidenum">
              <a:rPr lang="ru-RU" smtClean="0"/>
              <a:pPr/>
              <a:t>‹#›</a:t>
            </a:fld>
            <a:endParaRPr lang="ru-RU"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040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dirty="0"/>
              <a:t>Образец заголовка</a:t>
            </a:r>
            <a:endParaRPr lang="en-US" dirty="0"/>
          </a:p>
        </p:txBody>
      </p:sp>
      <p:sp>
        <p:nvSpPr>
          <p:cNvPr id="3" name="Date Placeholder 2"/>
          <p:cNvSpPr>
            <a:spLocks noGrp="1"/>
          </p:cNvSpPr>
          <p:nvPr>
            <p:ph type="dt" sz="half" idx="10"/>
          </p:nvPr>
        </p:nvSpPr>
        <p:spPr/>
        <p:txBody>
          <a:bodyPr/>
          <a:lstStyle>
            <a:lvl1pPr>
              <a:defRPr/>
            </a:lvl1pPr>
          </a:lstStyle>
          <a:p>
            <a:fld id="{A3DA6041-E0B9-4828-94F9-CC9BC64497FC}" type="datetimeFigureOut">
              <a:rPr lang="ru-RU" smtClean="0"/>
              <a:pPr/>
              <a:t>09.10.2024</a:t>
            </a:fld>
            <a:endParaRPr lang="ru-RU" dirty="0"/>
          </a:p>
        </p:txBody>
      </p:sp>
      <p:sp>
        <p:nvSpPr>
          <p:cNvPr id="4" name="Footer Placeholder 3"/>
          <p:cNvSpPr>
            <a:spLocks noGrp="1"/>
          </p:cNvSpPr>
          <p:nvPr>
            <p:ph type="ftr" sz="quarter" idx="11"/>
          </p:nvPr>
        </p:nvSpPr>
        <p:spPr/>
        <p:txBody>
          <a:bodyPr/>
          <a:lstStyle>
            <a:lvl1pPr>
              <a:defRPr/>
            </a:lvl1pPr>
          </a:lstStyle>
          <a:p>
            <a:endParaRPr lang="ru-RU" dirty="0"/>
          </a:p>
        </p:txBody>
      </p:sp>
      <p:sp>
        <p:nvSpPr>
          <p:cNvPr id="5" name="Slide Number Placeholder 4"/>
          <p:cNvSpPr>
            <a:spLocks noGrp="1"/>
          </p:cNvSpPr>
          <p:nvPr>
            <p:ph type="sldNum" sz="quarter" idx="12"/>
          </p:nvPr>
        </p:nvSpPr>
        <p:spPr/>
        <p:txBody>
          <a:bodyPr/>
          <a:lstStyle>
            <a:lvl1pPr>
              <a:defRPr/>
            </a:lvl1pPr>
          </a:lstStyle>
          <a:p>
            <a:fld id="{4522C8B1-452D-4102-A9F3-CA46F7468E61}" type="slidenum">
              <a:rPr lang="ru-RU" smtClean="0"/>
              <a:pPr/>
              <a:t>‹#›</a:t>
            </a:fld>
            <a:endParaRPr lang="ru-RU"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8399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3DA6041-E0B9-4828-94F9-CC9BC64497FC}" type="datetimeFigureOut">
              <a:rPr lang="ru-RU" smtClean="0"/>
              <a:pPr/>
              <a:t>09.10.2024</a:t>
            </a:fld>
            <a:endParaRPr lang="ru-RU" dirty="0"/>
          </a:p>
        </p:txBody>
      </p:sp>
      <p:sp>
        <p:nvSpPr>
          <p:cNvPr id="3" name="Footer Placeholder 2"/>
          <p:cNvSpPr>
            <a:spLocks noGrp="1"/>
          </p:cNvSpPr>
          <p:nvPr>
            <p:ph type="ftr" sz="quarter" idx="11"/>
          </p:nvPr>
        </p:nvSpPr>
        <p:spPr/>
        <p:txBody>
          <a:bodyPr/>
          <a:lstStyle>
            <a:lvl1pPr>
              <a:defRPr/>
            </a:lvl1pPr>
          </a:lstStyle>
          <a:p>
            <a:endParaRPr lang="ru-RU" dirty="0"/>
          </a:p>
        </p:txBody>
      </p:sp>
      <p:sp>
        <p:nvSpPr>
          <p:cNvPr id="4" name="Slide Number Placeholder 3"/>
          <p:cNvSpPr>
            <a:spLocks noGrp="1"/>
          </p:cNvSpPr>
          <p:nvPr>
            <p:ph type="sldNum" sz="quarter" idx="12"/>
          </p:nvPr>
        </p:nvSpPr>
        <p:spPr/>
        <p:txBody>
          <a:bodyPr/>
          <a:lstStyle>
            <a:lvl1pPr>
              <a:defRPr/>
            </a:lvl1pPr>
          </a:lstStyle>
          <a:p>
            <a:fld id="{4522C8B1-452D-4102-A9F3-CA46F7468E61}" type="slidenum">
              <a:rPr lang="ru-RU" smtClean="0"/>
              <a:pPr/>
              <a:t>‹#›</a:t>
            </a:fld>
            <a:endParaRPr lang="ru-RU" dirty="0"/>
          </a:p>
        </p:txBody>
      </p:sp>
    </p:spTree>
    <p:extLst>
      <p:ext uri="{BB962C8B-B14F-4D97-AF65-F5344CB8AC3E}">
        <p14:creationId xmlns:p14="http://schemas.microsoft.com/office/powerpoint/2010/main" val="317431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dirty="0"/>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lvl1pPr>
              <a:defRPr/>
            </a:lvl1pPr>
            <a:lvl2pPr>
              <a:defRPr/>
            </a:lvl2pPr>
            <a:lvl3pPr>
              <a:defRPr/>
            </a:lvl3pPr>
            <a:lvl4pPr>
              <a:defRPr/>
            </a:lvl4pPr>
            <a:lvl5pPr>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
        <p:nvSpPr>
          <p:cNvPr id="5" name="Date Placeholder 4"/>
          <p:cNvSpPr>
            <a:spLocks noGrp="1"/>
          </p:cNvSpPr>
          <p:nvPr>
            <p:ph type="dt" sz="half" idx="10"/>
          </p:nvPr>
        </p:nvSpPr>
        <p:spPr/>
        <p:txBody>
          <a:bodyPr/>
          <a:lstStyle>
            <a:lvl1pPr>
              <a:defRPr/>
            </a:lvl1pPr>
          </a:lstStyle>
          <a:p>
            <a:fld id="{A3DA6041-E0B9-4828-94F9-CC9BC64497FC}" type="datetimeFigureOut">
              <a:rPr lang="ru-RU" smtClean="0"/>
              <a:pPr/>
              <a:t>09.10.2024</a:t>
            </a:fld>
            <a:endParaRPr lang="ru-RU" dirty="0"/>
          </a:p>
        </p:txBody>
      </p:sp>
      <p:sp>
        <p:nvSpPr>
          <p:cNvPr id="6" name="Footer Placeholder 5"/>
          <p:cNvSpPr>
            <a:spLocks noGrp="1"/>
          </p:cNvSpPr>
          <p:nvPr>
            <p:ph type="ftr" sz="quarter" idx="11"/>
          </p:nvPr>
        </p:nvSpPr>
        <p:spPr/>
        <p:txBody>
          <a:bodyPr/>
          <a:lstStyle>
            <a:lvl1pPr>
              <a:defRPr/>
            </a:lvl1pPr>
          </a:lstStyle>
          <a:p>
            <a:endParaRPr lang="ru-RU" dirty="0"/>
          </a:p>
        </p:txBody>
      </p:sp>
      <p:sp>
        <p:nvSpPr>
          <p:cNvPr id="7" name="Slide Number Placeholder 6"/>
          <p:cNvSpPr>
            <a:spLocks noGrp="1"/>
          </p:cNvSpPr>
          <p:nvPr>
            <p:ph type="sldNum" sz="quarter" idx="12"/>
          </p:nvPr>
        </p:nvSpPr>
        <p:spPr/>
        <p:txBody>
          <a:bodyPr/>
          <a:lstStyle>
            <a:lvl1pPr>
              <a:defRPr/>
            </a:lvl1pPr>
          </a:lstStyle>
          <a:p>
            <a:fld id="{4522C8B1-452D-4102-A9F3-CA46F7468E61}" type="slidenum">
              <a:rPr lang="ru-RU" smtClean="0"/>
              <a:pPr/>
              <a:t>‹#›</a:t>
            </a:fld>
            <a:endParaRPr lang="ru-RU"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4120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3DA6041-E0B9-4828-94F9-CC9BC64497FC}" type="datetimeFigureOut">
              <a:rPr lang="ru-RU" smtClean="0"/>
              <a:pPr/>
              <a:t>09.10.2024</a:t>
            </a:fld>
            <a:endParaRPr lang="ru-RU" dirty="0"/>
          </a:p>
        </p:txBody>
      </p:sp>
      <p:sp>
        <p:nvSpPr>
          <p:cNvPr id="6" name="Footer Placeholder 5"/>
          <p:cNvSpPr>
            <a:spLocks noGrp="1"/>
          </p:cNvSpPr>
          <p:nvPr>
            <p:ph type="ftr" sz="quarter" idx="11"/>
          </p:nvPr>
        </p:nvSpPr>
        <p:spPr>
          <a:xfrm>
            <a:off x="1447382" y="318640"/>
            <a:ext cx="5541004" cy="320931"/>
          </a:xfrm>
        </p:spPr>
        <p:txBody>
          <a:bodyPr/>
          <a:lstStyle>
            <a:lvl1pPr>
              <a:defRPr/>
            </a:lvl1pPr>
          </a:lstStyle>
          <a:p>
            <a:endParaRPr lang="ru-RU" dirty="0"/>
          </a:p>
        </p:txBody>
      </p:sp>
      <p:sp>
        <p:nvSpPr>
          <p:cNvPr id="7" name="Slide Number Placeholder 6"/>
          <p:cNvSpPr>
            <a:spLocks noGrp="1"/>
          </p:cNvSpPr>
          <p:nvPr>
            <p:ph type="sldNum" sz="quarter" idx="12"/>
          </p:nvPr>
        </p:nvSpPr>
        <p:spPr/>
        <p:txBody>
          <a:bodyPr/>
          <a:lstStyle>
            <a:lvl1pPr>
              <a:defRPr/>
            </a:lvl1pPr>
          </a:lstStyle>
          <a:p>
            <a:fld id="{4522C8B1-452D-4102-A9F3-CA46F7468E61}" type="slidenum">
              <a:rPr lang="ru-RU" smtClean="0"/>
              <a:pPr/>
              <a:t>‹#›</a:t>
            </a:fld>
            <a:endParaRPr lang="ru-RU"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9109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dirty="0"/>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3DA6041-E0B9-4828-94F9-CC9BC64497FC}" type="datetimeFigureOut">
              <a:rPr lang="ru-RU" smtClean="0"/>
              <a:pPr/>
              <a:t>09.10.2024</a:t>
            </a:fld>
            <a:endParaRPr lang="ru-RU"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522C8B1-452D-4102-A9F3-CA46F7468E61}" type="slidenum">
              <a:rPr lang="ru-RU" smtClean="0"/>
              <a:pPr/>
              <a:t>‹#›</a:t>
            </a:fld>
            <a:endParaRPr lang="ru-RU"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739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51D72B-D740-4EA3-9108-F5F9BE50ECA2}"/>
              </a:ext>
            </a:extLst>
          </p:cNvPr>
          <p:cNvSpPr>
            <a:spLocks noGrp="1"/>
          </p:cNvSpPr>
          <p:nvPr>
            <p:ph type="ctrTitle"/>
          </p:nvPr>
        </p:nvSpPr>
        <p:spPr>
          <a:xfrm>
            <a:off x="2540000" y="3203265"/>
            <a:ext cx="9144000" cy="2387600"/>
          </a:xfrm>
        </p:spPr>
        <p:txBody>
          <a:bodyPr>
            <a:noAutofit/>
          </a:bodyPr>
          <a:lstStyle/>
          <a:p>
            <a:pPr algn="ctr"/>
            <a:r>
              <a:rPr lang="ru-RU" sz="4800" dirty="0"/>
              <a:t>Меры социальной поддержки и государственные гарантии родителям (законным представителям), воспитывающим детей раннего и дошкольного возраста</a:t>
            </a:r>
          </a:p>
        </p:txBody>
      </p:sp>
      <p:sp>
        <p:nvSpPr>
          <p:cNvPr id="3" name="Подзаголовок 2">
            <a:extLst>
              <a:ext uri="{FF2B5EF4-FFF2-40B4-BE49-F238E27FC236}">
                <a16:creationId xmlns:a16="http://schemas.microsoft.com/office/drawing/2014/main" id="{E7AC2C2B-861C-477B-B542-1C5353D43CF0}"/>
              </a:ext>
            </a:extLst>
          </p:cNvPr>
          <p:cNvSpPr>
            <a:spLocks noGrp="1"/>
          </p:cNvSpPr>
          <p:nvPr>
            <p:ph type="subTitle" idx="1"/>
          </p:nvPr>
        </p:nvSpPr>
        <p:spPr/>
        <p:txBody>
          <a:bodyPr/>
          <a:lstStyle/>
          <a:p>
            <a:endParaRPr lang="ru-RU" dirty="0"/>
          </a:p>
        </p:txBody>
      </p:sp>
      <p:pic>
        <p:nvPicPr>
          <p:cNvPr id="22530" name="Picture 2" descr="Picture background">
            <a:extLst>
              <a:ext uri="{FF2B5EF4-FFF2-40B4-BE49-F238E27FC236}">
                <a16:creationId xmlns:a16="http://schemas.microsoft.com/office/drawing/2014/main" id="{B24D50E0-6A9A-4CB6-BAC5-77254568C3F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4785" y="-161956"/>
            <a:ext cx="2999232" cy="249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95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80AF50-CA77-4A52-B0FE-BE1E999C6C74}"/>
              </a:ext>
            </a:extLst>
          </p:cNvPr>
          <p:cNvSpPr>
            <a:spLocks noGrp="1"/>
          </p:cNvSpPr>
          <p:nvPr>
            <p:ph type="title"/>
          </p:nvPr>
        </p:nvSpPr>
        <p:spPr>
          <a:xfrm>
            <a:off x="1451579" y="540359"/>
            <a:ext cx="9603275" cy="1049235"/>
          </a:xfrm>
        </p:spPr>
        <p:txBody>
          <a:bodyPr>
            <a:normAutofit fontScale="90000"/>
          </a:bodyPr>
          <a:lstStyle/>
          <a:p>
            <a:pPr algn="ctr"/>
            <a:r>
              <a:rPr lang="ru-RU" dirty="0"/>
              <a:t>Меры социальной поддержки семей в связи с рождением и воспитанием детей на федеральном уровне </a:t>
            </a:r>
          </a:p>
        </p:txBody>
      </p:sp>
      <p:sp>
        <p:nvSpPr>
          <p:cNvPr id="3" name="Объект 2">
            <a:extLst>
              <a:ext uri="{FF2B5EF4-FFF2-40B4-BE49-F238E27FC236}">
                <a16:creationId xmlns:a16="http://schemas.microsoft.com/office/drawing/2014/main" id="{6F453CD2-A7ED-4D8D-9C72-2D50AAD6D5A3}"/>
              </a:ext>
            </a:extLst>
          </p:cNvPr>
          <p:cNvSpPr>
            <a:spLocks noGrp="1"/>
          </p:cNvSpPr>
          <p:nvPr>
            <p:ph idx="1"/>
          </p:nvPr>
        </p:nvSpPr>
        <p:spPr>
          <a:xfrm>
            <a:off x="538480" y="2059305"/>
            <a:ext cx="10815320" cy="4351338"/>
          </a:xfrm>
        </p:spPr>
        <p:txBody>
          <a:bodyPr>
            <a:normAutofit/>
          </a:bodyPr>
          <a:lstStyle/>
          <a:p>
            <a:pPr marL="0" indent="0">
              <a:buNone/>
            </a:pPr>
            <a:r>
              <a:rPr lang="ru-RU" dirty="0"/>
              <a:t>Вне зависимости от очередности рождения детей, уровня материального обеспечения семей Федеральным законом от 19 мая 1995 г. № 81-ФЗ «О государственных пособиях семьям, имеющим детей» установлены: </a:t>
            </a:r>
            <a:endParaRPr lang="en-US" dirty="0">
              <a:latin typeface="Gill Sans MT" panose="020B0502020104020203" pitchFamily="34" charset="0"/>
            </a:endParaRPr>
          </a:p>
          <a:p>
            <a:r>
              <a:rPr lang="ru-RU" dirty="0"/>
              <a:t>пособие по беременности и родам; </a:t>
            </a:r>
            <a:endParaRPr lang="en-US" dirty="0">
              <a:latin typeface="Gill Sans MT" panose="020B0502020104020203" pitchFamily="34" charset="0"/>
            </a:endParaRPr>
          </a:p>
          <a:p>
            <a:r>
              <a:rPr lang="ru-RU" dirty="0"/>
              <a:t>единовременное пособие при рождении ребенка; </a:t>
            </a:r>
          </a:p>
          <a:p>
            <a:r>
              <a:rPr lang="ru-RU" dirty="0"/>
              <a:t>ежемесячное пособие по уходу за ребенком; </a:t>
            </a:r>
            <a:endParaRPr lang="en-US" dirty="0">
              <a:latin typeface="Gill Sans MT" panose="020B0502020104020203" pitchFamily="34" charset="0"/>
            </a:endParaRPr>
          </a:p>
          <a:p>
            <a:r>
              <a:rPr lang="ru-RU" dirty="0"/>
              <a:t>единовременное пособие жене военнослужащего, проходящего военную службу по призыву; </a:t>
            </a:r>
            <a:endParaRPr lang="en-US" dirty="0">
              <a:latin typeface="Gill Sans MT" panose="020B0502020104020203" pitchFamily="34" charset="0"/>
            </a:endParaRPr>
          </a:p>
          <a:p>
            <a:r>
              <a:rPr lang="ru-RU" dirty="0"/>
              <a:t>ежемесячное пособие на ребенка военнослужащего, проходящего военную службу по призыву. </a:t>
            </a:r>
          </a:p>
        </p:txBody>
      </p:sp>
      <p:pic>
        <p:nvPicPr>
          <p:cNvPr id="20482" name="Picture 2" descr="Picture background">
            <a:extLst>
              <a:ext uri="{FF2B5EF4-FFF2-40B4-BE49-F238E27FC236}">
                <a16:creationId xmlns:a16="http://schemas.microsoft.com/office/drawing/2014/main" id="{587AB8E3-6190-4308-99F7-BDE9387C2A6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76640" y="2835910"/>
            <a:ext cx="2677160" cy="200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2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F4A09E-87EA-497E-892A-8BD69BD6C450}"/>
              </a:ext>
            </a:extLst>
          </p:cNvPr>
          <p:cNvSpPr>
            <a:spLocks noGrp="1"/>
          </p:cNvSpPr>
          <p:nvPr>
            <p:ph type="title"/>
          </p:nvPr>
        </p:nvSpPr>
        <p:spPr/>
        <p:txBody>
          <a:bodyPr>
            <a:normAutofit/>
          </a:bodyPr>
          <a:lstStyle/>
          <a:p>
            <a:pPr algn="ctr"/>
            <a:r>
              <a:rPr lang="ru-RU" b="0" i="0" dirty="0">
                <a:effectLst/>
              </a:rPr>
              <a:t>Единовременное пособие </a:t>
            </a:r>
            <a:br>
              <a:rPr lang="en-US" b="0" i="0" dirty="0">
                <a:effectLst/>
              </a:rPr>
            </a:br>
            <a:r>
              <a:rPr lang="ru-RU" b="0" i="0" u="none" strike="noStrike" dirty="0">
                <a:effectLst/>
              </a:rPr>
              <a:t>при рождении ребёнка</a:t>
            </a:r>
            <a:endParaRPr lang="ru-RU" dirty="0"/>
          </a:p>
        </p:txBody>
      </p:sp>
      <p:sp>
        <p:nvSpPr>
          <p:cNvPr id="3" name="Объект 2">
            <a:extLst>
              <a:ext uri="{FF2B5EF4-FFF2-40B4-BE49-F238E27FC236}">
                <a16:creationId xmlns:a16="http://schemas.microsoft.com/office/drawing/2014/main" id="{BC814DA4-22E2-45BE-9986-0DE632DDBF26}"/>
              </a:ext>
            </a:extLst>
          </p:cNvPr>
          <p:cNvSpPr>
            <a:spLocks noGrp="1"/>
          </p:cNvSpPr>
          <p:nvPr>
            <p:ph idx="1"/>
          </p:nvPr>
        </p:nvSpPr>
        <p:spPr>
          <a:xfrm>
            <a:off x="285750" y="1825625"/>
            <a:ext cx="11743690" cy="4227856"/>
          </a:xfrm>
        </p:spPr>
        <p:txBody>
          <a:bodyPr>
            <a:normAutofit/>
          </a:bodyPr>
          <a:lstStyle/>
          <a:p>
            <a:pPr marL="0" indent="0" algn="l" fontAlgn="base">
              <a:buNone/>
            </a:pPr>
            <a:r>
              <a:rPr lang="ru-RU" i="0" dirty="0">
                <a:solidFill>
                  <a:srgbClr val="0B1F33"/>
                </a:solidFill>
                <a:effectLst/>
              </a:rPr>
              <a:t>Пособие при рождении ребёнка положено всем российским семьям, постоянно проживающим на территории страны, независимо от уровня дохода и количества детей. Родители могут работать по трудовому договору или быть фрилансерами, безработными, ИП — на размер пособия это не влияет</a:t>
            </a:r>
          </a:p>
          <a:p>
            <a:pPr marL="0" indent="0" algn="l" fontAlgn="base">
              <a:buNone/>
            </a:pPr>
            <a:r>
              <a:rPr lang="ru-RU" i="1" dirty="0">
                <a:solidFill>
                  <a:srgbClr val="0B1F33"/>
                </a:solidFill>
                <a:effectLst/>
              </a:rPr>
              <a:t>Кто из родителей получит пособие</a:t>
            </a:r>
          </a:p>
          <a:p>
            <a:pPr algn="l" fontAlgn="base"/>
            <a:r>
              <a:rPr lang="ru-RU" i="0" dirty="0">
                <a:solidFill>
                  <a:srgbClr val="0B1F33"/>
                </a:solidFill>
                <a:effectLst/>
              </a:rPr>
              <a:t>Пособие может получить только один из родителей — мама или папа. Если работает только один из родителей — пособие выплатят тому, у кого есть официальная работа или служебный контракт</a:t>
            </a:r>
          </a:p>
          <a:p>
            <a:pPr algn="l" fontAlgn="base"/>
            <a:r>
              <a:rPr lang="ru-RU" i="0" dirty="0">
                <a:solidFill>
                  <a:srgbClr val="0B1F33"/>
                </a:solidFill>
                <a:effectLst/>
              </a:rPr>
              <a:t>Если работают оба родителя — пособие выплатят маме</a:t>
            </a:r>
          </a:p>
          <a:p>
            <a:pPr algn="l" fontAlgn="base"/>
            <a:r>
              <a:rPr lang="ru-RU" i="0" dirty="0">
                <a:solidFill>
                  <a:srgbClr val="0B1F33"/>
                </a:solidFill>
                <a:effectLst/>
              </a:rPr>
              <a:t>Если оба родителя безработные, они сами решают, кто будет писать заявление на пособие</a:t>
            </a:r>
          </a:p>
          <a:p>
            <a:pPr algn="l" fontAlgn="base"/>
            <a:r>
              <a:rPr lang="ru-RU" i="0" dirty="0">
                <a:solidFill>
                  <a:srgbClr val="0B1F33"/>
                </a:solidFill>
                <a:effectLst/>
              </a:rPr>
              <a:t>Если родители в разводе, пособие выплатят тому, с кем живёт ребёнок</a:t>
            </a:r>
          </a:p>
          <a:p>
            <a:endParaRPr lang="ru-RU" dirty="0"/>
          </a:p>
        </p:txBody>
      </p:sp>
      <p:pic>
        <p:nvPicPr>
          <p:cNvPr id="3074" name="Picture 2">
            <a:extLst>
              <a:ext uri="{FF2B5EF4-FFF2-40B4-BE49-F238E27FC236}">
                <a16:creationId xmlns:a16="http://schemas.microsoft.com/office/drawing/2014/main" id="{C459805E-0C64-4002-81F1-E103944CF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3804" y="97790"/>
            <a:ext cx="15621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92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763FAD-8437-4CF4-BCF4-B8D7B43ED15B}"/>
              </a:ext>
            </a:extLst>
          </p:cNvPr>
          <p:cNvSpPr>
            <a:spLocks noGrp="1"/>
          </p:cNvSpPr>
          <p:nvPr>
            <p:ph type="title"/>
          </p:nvPr>
        </p:nvSpPr>
        <p:spPr>
          <a:xfrm>
            <a:off x="2588725" y="428599"/>
            <a:ext cx="9603275" cy="1049235"/>
          </a:xfrm>
        </p:spPr>
        <p:txBody>
          <a:bodyPr>
            <a:normAutofit/>
          </a:bodyPr>
          <a:lstStyle/>
          <a:p>
            <a:pPr algn="ctr"/>
            <a:r>
              <a:rPr lang="ru-RU" b="0" i="0" dirty="0">
                <a:effectLst/>
                <a:latin typeface="inherit"/>
              </a:rPr>
              <a:t>Ежемесячное пособие </a:t>
            </a:r>
            <a:br>
              <a:rPr lang="en-US" b="0" i="0" dirty="0">
                <a:effectLst/>
                <a:latin typeface="inherit"/>
              </a:rPr>
            </a:br>
            <a:r>
              <a:rPr lang="ru-RU" b="0" i="0" u="none" strike="noStrike" dirty="0">
                <a:effectLst/>
                <a:latin typeface="inherit"/>
              </a:rPr>
              <a:t>по уходу за ребёнком до 1,5 лет</a:t>
            </a:r>
            <a:endParaRPr lang="ru-RU" dirty="0"/>
          </a:p>
        </p:txBody>
      </p:sp>
      <p:sp>
        <p:nvSpPr>
          <p:cNvPr id="3" name="Объект 2">
            <a:extLst>
              <a:ext uri="{FF2B5EF4-FFF2-40B4-BE49-F238E27FC236}">
                <a16:creationId xmlns:a16="http://schemas.microsoft.com/office/drawing/2014/main" id="{5872E186-9FE6-48AB-9EEA-13A2089157A7}"/>
              </a:ext>
            </a:extLst>
          </p:cNvPr>
          <p:cNvSpPr>
            <a:spLocks noGrp="1"/>
          </p:cNvSpPr>
          <p:nvPr>
            <p:ph idx="1"/>
          </p:nvPr>
        </p:nvSpPr>
        <p:spPr>
          <a:xfrm>
            <a:off x="172720" y="1825625"/>
            <a:ext cx="11379200" cy="4351338"/>
          </a:xfrm>
        </p:spPr>
        <p:txBody>
          <a:bodyPr>
            <a:normAutofit lnSpcReduction="10000"/>
          </a:bodyPr>
          <a:lstStyle/>
          <a:p>
            <a:pPr marL="0" indent="0" algn="l" fontAlgn="base">
              <a:buNone/>
            </a:pPr>
            <a:r>
              <a:rPr lang="ru-RU" b="0" i="0" dirty="0">
                <a:effectLst/>
              </a:rPr>
              <a:t>Ежемесячное пособие по уходу за ребёнком может получать </a:t>
            </a:r>
            <a:r>
              <a:rPr lang="ru-RU" b="0" i="0" u="none" strike="noStrike" dirty="0">
                <a:effectLst/>
              </a:rPr>
              <a:t>работающий или неработающий</a:t>
            </a:r>
            <a:r>
              <a:rPr lang="ru-RU" b="0" i="0" dirty="0">
                <a:effectLst/>
              </a:rPr>
              <a:t> родитель, опекун, усыновитель или любой родственник, который ухаживает за ребёнком. Если это несколько человек — пособие будет получать кто-то один</a:t>
            </a:r>
          </a:p>
          <a:p>
            <a:pPr marL="0" indent="0" algn="l" fontAlgn="base">
              <a:buNone/>
            </a:pPr>
            <a:r>
              <a:rPr lang="ru-RU" b="1" i="0" dirty="0">
                <a:effectLst/>
              </a:rPr>
              <a:t>Кто из неработающих имеет право на пособие</a:t>
            </a:r>
          </a:p>
          <a:p>
            <a:pPr algn="l" fontAlgn="base">
              <a:buFont typeface="Arial" panose="020B0604020202020204" pitchFamily="34" charset="0"/>
              <a:buChar char="•"/>
            </a:pPr>
            <a:r>
              <a:rPr lang="ru-RU" b="0" i="0" dirty="0">
                <a:effectLst/>
              </a:rPr>
              <a:t>Уволенные в период беременности, отпуска по беременности и родам или отпуска по уходу за ребёнком</a:t>
            </a:r>
          </a:p>
          <a:p>
            <a:pPr algn="l" fontAlgn="base">
              <a:buFont typeface="Arial" panose="020B0604020202020204" pitchFamily="34" charset="0"/>
              <a:buChar char="•"/>
            </a:pPr>
            <a:r>
              <a:rPr lang="ru-RU" b="0" i="0" dirty="0">
                <a:effectLst/>
              </a:rPr>
              <a:t>Не работающие по трудовому договору</a:t>
            </a:r>
          </a:p>
          <a:p>
            <a:pPr algn="l" fontAlgn="base">
              <a:buFont typeface="Arial" panose="020B0604020202020204" pitchFamily="34" charset="0"/>
              <a:buChar char="•"/>
            </a:pPr>
            <a:r>
              <a:rPr lang="ru-RU" b="0" i="0" dirty="0">
                <a:effectLst/>
              </a:rPr>
              <a:t>Не получающие пособие по безработице</a:t>
            </a:r>
          </a:p>
          <a:p>
            <a:pPr algn="l" fontAlgn="base">
              <a:buFont typeface="Arial" panose="020B0604020202020204" pitchFamily="34" charset="0"/>
              <a:buChar char="•"/>
            </a:pPr>
            <a:r>
              <a:rPr lang="ru-RU" b="0" i="0" dirty="0">
                <a:effectLst/>
              </a:rPr>
              <a:t>Не оплачивающие взносы в Социальный фонд (СФР)</a:t>
            </a:r>
          </a:p>
          <a:p>
            <a:pPr algn="l" fontAlgn="base">
              <a:buFont typeface="Arial" panose="020B0604020202020204" pitchFamily="34" charset="0"/>
              <a:buChar char="•"/>
            </a:pPr>
            <a:r>
              <a:rPr lang="ru-RU" b="0" i="0" dirty="0">
                <a:effectLst/>
              </a:rPr>
              <a:t>Учащиеся на очном отделении в колледже или вузе</a:t>
            </a:r>
          </a:p>
          <a:p>
            <a:endParaRPr lang="ru-RU" dirty="0"/>
          </a:p>
        </p:txBody>
      </p:sp>
      <p:pic>
        <p:nvPicPr>
          <p:cNvPr id="4098" name="Picture 2">
            <a:extLst>
              <a:ext uri="{FF2B5EF4-FFF2-40B4-BE49-F238E27FC236}">
                <a16:creationId xmlns:a16="http://schemas.microsoft.com/office/drawing/2014/main" id="{A63154F0-86E5-4085-A043-5E6B9F4D2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1860" y="4288181"/>
            <a:ext cx="15621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icture background">
            <a:extLst>
              <a:ext uri="{FF2B5EF4-FFF2-40B4-BE49-F238E27FC236}">
                <a16:creationId xmlns:a16="http://schemas.microsoft.com/office/drawing/2014/main" id="{4C44EF44-CD5D-4B2C-AF9B-F6B93A32499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7919" y="-254554"/>
            <a:ext cx="2493365" cy="208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32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AAF4F4-4673-4E8A-8FF6-153DD41553FC}"/>
              </a:ext>
            </a:extLst>
          </p:cNvPr>
          <p:cNvSpPr>
            <a:spLocks noGrp="1"/>
          </p:cNvSpPr>
          <p:nvPr>
            <p:ph type="title"/>
          </p:nvPr>
        </p:nvSpPr>
        <p:spPr/>
        <p:txBody>
          <a:bodyPr>
            <a:normAutofit/>
          </a:bodyPr>
          <a:lstStyle/>
          <a:p>
            <a:pPr algn="ctr"/>
            <a:r>
              <a:rPr lang="ru-RU" b="0" i="0" dirty="0">
                <a:effectLst/>
              </a:rPr>
              <a:t>Ежемесячное пособие </a:t>
            </a:r>
            <a:r>
              <a:rPr lang="ru-RU" b="0" i="0" strike="noStrike" dirty="0">
                <a:effectLst/>
              </a:rPr>
              <a:t>на ребёнка военнослужащего по призыву</a:t>
            </a:r>
            <a:endParaRPr lang="ru-RU" dirty="0"/>
          </a:p>
        </p:txBody>
      </p:sp>
      <p:sp>
        <p:nvSpPr>
          <p:cNvPr id="3" name="Объект 2">
            <a:extLst>
              <a:ext uri="{FF2B5EF4-FFF2-40B4-BE49-F238E27FC236}">
                <a16:creationId xmlns:a16="http://schemas.microsoft.com/office/drawing/2014/main" id="{2D03AD23-E28A-4D30-ACA7-54AEDDFDD927}"/>
              </a:ext>
            </a:extLst>
          </p:cNvPr>
          <p:cNvSpPr>
            <a:spLocks noGrp="1"/>
          </p:cNvSpPr>
          <p:nvPr>
            <p:ph idx="1"/>
          </p:nvPr>
        </p:nvSpPr>
        <p:spPr>
          <a:xfrm>
            <a:off x="838200" y="1825625"/>
            <a:ext cx="8976360" cy="4351338"/>
          </a:xfrm>
        </p:spPr>
        <p:txBody>
          <a:bodyPr>
            <a:normAutofit lnSpcReduction="10000"/>
          </a:bodyPr>
          <a:lstStyle/>
          <a:p>
            <a:pPr algn="l" fontAlgn="base"/>
            <a:r>
              <a:rPr lang="ru-RU" b="0" i="0" dirty="0">
                <a:effectLst/>
              </a:rPr>
              <a:t>Ежемесячное пособие на ребёнка призывника выплачивается матери его ребёнка, независимо от права на другие пособия семьям с детьми</a:t>
            </a:r>
          </a:p>
          <a:p>
            <a:pPr algn="l" fontAlgn="base"/>
            <a:r>
              <a:rPr lang="ru-RU" b="0" i="0" dirty="0">
                <a:effectLst/>
              </a:rPr>
              <a:t>Пособия выплачиваются также на детей курсантов </a:t>
            </a:r>
            <a:r>
              <a:rPr lang="ru-RU" b="0" i="0" u="none" strike="noStrike" dirty="0">
                <a:effectLst/>
              </a:rPr>
              <a:t>военных образовательных организаций</a:t>
            </a:r>
            <a:r>
              <a:rPr lang="ru-RU" b="0" i="0" dirty="0">
                <a:effectLst/>
              </a:rPr>
              <a:t>, но только пока отец учится на первом курсе</a:t>
            </a:r>
          </a:p>
          <a:p>
            <a:pPr algn="l" fontAlgn="base"/>
            <a:r>
              <a:rPr lang="ru-RU" b="0" i="0" dirty="0">
                <a:effectLst/>
              </a:rPr>
              <a:t>Если матери назначить выплату нельзя, её может оформить опекун или другой родственник, который ухаживает за ребёнком. Например, когда мать лишена родительских прав, недееспособна, пропала без вести</a:t>
            </a:r>
          </a:p>
          <a:p>
            <a:pPr algn="l" fontAlgn="base"/>
            <a:r>
              <a:rPr lang="ru-RU" b="0" i="0" dirty="0">
                <a:effectLst/>
              </a:rPr>
              <a:t>Пособие выплачивается со дня рождения ребёнка до достижения им трёх лет, но только пока отец служит по призыву</a:t>
            </a:r>
          </a:p>
          <a:p>
            <a:pPr algn="l" fontAlgn="base"/>
            <a:r>
              <a:rPr lang="ru-RU" b="0" i="0" dirty="0">
                <a:effectLst/>
              </a:rPr>
              <a:t>Размер пособия с 1 февраля 2024 г. — 16 698,63 ₽ в месяц на каждого ребёнка</a:t>
            </a:r>
          </a:p>
          <a:p>
            <a:endParaRPr lang="ru-RU" dirty="0"/>
          </a:p>
        </p:txBody>
      </p:sp>
      <p:pic>
        <p:nvPicPr>
          <p:cNvPr id="5122" name="Picture 2">
            <a:extLst>
              <a:ext uri="{FF2B5EF4-FFF2-40B4-BE49-F238E27FC236}">
                <a16:creationId xmlns:a16="http://schemas.microsoft.com/office/drawing/2014/main" id="{683E1E39-E10A-4F5E-AA9F-AAEA8BDF3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0" y="2647950"/>
            <a:ext cx="15621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66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4858AB-2284-4B77-87E1-54FA29A4A2CA}"/>
              </a:ext>
            </a:extLst>
          </p:cNvPr>
          <p:cNvSpPr>
            <a:spLocks noGrp="1"/>
          </p:cNvSpPr>
          <p:nvPr>
            <p:ph type="title"/>
          </p:nvPr>
        </p:nvSpPr>
        <p:spPr/>
        <p:txBody>
          <a:bodyPr/>
          <a:lstStyle/>
          <a:p>
            <a:pPr algn="ctr"/>
            <a:r>
              <a:rPr lang="ru-RU" dirty="0"/>
              <a:t>Дополнительные меры поддержки семей, имеющих детей:</a:t>
            </a:r>
          </a:p>
        </p:txBody>
      </p:sp>
      <p:sp>
        <p:nvSpPr>
          <p:cNvPr id="3" name="Объект 2">
            <a:extLst>
              <a:ext uri="{FF2B5EF4-FFF2-40B4-BE49-F238E27FC236}">
                <a16:creationId xmlns:a16="http://schemas.microsoft.com/office/drawing/2014/main" id="{E587EAA8-2686-40D0-95BC-C4C466079392}"/>
              </a:ext>
            </a:extLst>
          </p:cNvPr>
          <p:cNvSpPr>
            <a:spLocks noGrp="1"/>
          </p:cNvSpPr>
          <p:nvPr>
            <p:ph idx="1"/>
          </p:nvPr>
        </p:nvSpPr>
        <p:spPr/>
        <p:txBody>
          <a:bodyPr>
            <a:normAutofit fontScale="92500"/>
          </a:bodyPr>
          <a:lstStyle/>
          <a:p>
            <a:pPr marL="0" indent="0">
              <a:buNone/>
            </a:pPr>
            <a:r>
              <a:rPr lang="ru-RU" sz="2400" dirty="0"/>
              <a:t>В соответствии с Указом Президента Российской Федерации от 7 мая 2012 г. № 606 «О мерах по реализации демографической политики Российской Федерации» предоставляется ежемесячная денежная выплата на третьего ребенка или последующих детей до достижения ребенком возраста трех лет. Указанная выплата осуществляется до достижения ребенком возраста 3 лет либо до назначения единого пособия. За назначением указанной выплаты необходимо обращаться в органы социальной защиты населения субъекта Российской Федерации по месту жительства</a:t>
            </a:r>
          </a:p>
        </p:txBody>
      </p:sp>
    </p:spTree>
    <p:extLst>
      <p:ext uri="{BB962C8B-B14F-4D97-AF65-F5344CB8AC3E}">
        <p14:creationId xmlns:p14="http://schemas.microsoft.com/office/powerpoint/2010/main" val="2085138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0FDEC7-DBA8-49F8-8F73-544F659EB966}"/>
              </a:ext>
            </a:extLst>
          </p:cNvPr>
          <p:cNvSpPr>
            <a:spLocks noGrp="1"/>
          </p:cNvSpPr>
          <p:nvPr>
            <p:ph type="title"/>
          </p:nvPr>
        </p:nvSpPr>
        <p:spPr/>
        <p:txBody>
          <a:bodyPr/>
          <a:lstStyle/>
          <a:p>
            <a:pPr algn="ctr"/>
            <a:r>
              <a:rPr lang="ru-RU" dirty="0"/>
              <a:t>Дополнительные меры поддержки семей, имеющих детей:</a:t>
            </a:r>
          </a:p>
        </p:txBody>
      </p:sp>
      <p:sp>
        <p:nvSpPr>
          <p:cNvPr id="3" name="Объект 2">
            <a:extLst>
              <a:ext uri="{FF2B5EF4-FFF2-40B4-BE49-F238E27FC236}">
                <a16:creationId xmlns:a16="http://schemas.microsoft.com/office/drawing/2014/main" id="{2A74745B-1848-47C1-ACA3-499901CABE86}"/>
              </a:ext>
            </a:extLst>
          </p:cNvPr>
          <p:cNvSpPr>
            <a:spLocks noGrp="1"/>
          </p:cNvSpPr>
          <p:nvPr>
            <p:ph idx="1"/>
          </p:nvPr>
        </p:nvSpPr>
        <p:spPr/>
        <p:txBody>
          <a:bodyPr>
            <a:normAutofit fontScale="92500" lnSpcReduction="10000"/>
          </a:bodyPr>
          <a:lstStyle/>
          <a:p>
            <a:pPr marL="0" indent="0">
              <a:buNone/>
            </a:pPr>
            <a:r>
              <a:rPr lang="ru-RU" sz="2400" dirty="0"/>
              <a:t>Федеральным законом от 28 декабря 2017 г. № 418-ФЗ «О ежемесячных выплатах семьям, имеющим детей» предусмотрено предоставление ежемесячных выплат в связи с рождением (усыновлением) первого ребенка до достижения им возраста 3 лет, при условии, если ребенок рожден (усыновлен) в период с 1 января 2018 г. до 1 января 2023 г., является гражданином Российской Федерации, и если размер среднедушевого дохода семьи не превышает 2-кратную величину прожиточного минимума трудоспособного населения, установленную в субъекте Российской Федерации</a:t>
            </a:r>
          </a:p>
        </p:txBody>
      </p:sp>
    </p:spTree>
    <p:extLst>
      <p:ext uri="{BB962C8B-B14F-4D97-AF65-F5344CB8AC3E}">
        <p14:creationId xmlns:p14="http://schemas.microsoft.com/office/powerpoint/2010/main" val="1168267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78010A-411C-4B1B-B521-502C26B1D060}"/>
              </a:ext>
            </a:extLst>
          </p:cNvPr>
          <p:cNvSpPr>
            <a:spLocks noGrp="1"/>
          </p:cNvSpPr>
          <p:nvPr>
            <p:ph type="title"/>
          </p:nvPr>
        </p:nvSpPr>
        <p:spPr>
          <a:xfrm>
            <a:off x="1482059" y="958216"/>
            <a:ext cx="9603275" cy="1049235"/>
          </a:xfrm>
        </p:spPr>
        <p:txBody>
          <a:bodyPr>
            <a:normAutofit/>
          </a:bodyPr>
          <a:lstStyle/>
          <a:p>
            <a:pPr algn="ctr"/>
            <a:r>
              <a:rPr lang="ru-RU" sz="3600" dirty="0"/>
              <a:t>Важно</a:t>
            </a:r>
          </a:p>
        </p:txBody>
      </p:sp>
      <p:sp>
        <p:nvSpPr>
          <p:cNvPr id="3" name="Объект 2">
            <a:extLst>
              <a:ext uri="{FF2B5EF4-FFF2-40B4-BE49-F238E27FC236}">
                <a16:creationId xmlns:a16="http://schemas.microsoft.com/office/drawing/2014/main" id="{02925FE6-EFDF-4F16-B890-ABDD64FF7937}"/>
              </a:ext>
            </a:extLst>
          </p:cNvPr>
          <p:cNvSpPr>
            <a:spLocks noGrp="1"/>
          </p:cNvSpPr>
          <p:nvPr>
            <p:ph idx="1"/>
          </p:nvPr>
        </p:nvSpPr>
        <p:spPr>
          <a:xfrm>
            <a:off x="528320" y="2015732"/>
            <a:ext cx="11115039" cy="4037749"/>
          </a:xfrm>
        </p:spPr>
        <p:txBody>
          <a:bodyPr>
            <a:normAutofit fontScale="92500" lnSpcReduction="10000"/>
          </a:bodyPr>
          <a:lstStyle/>
          <a:p>
            <a:r>
              <a:rPr lang="ru-RU" sz="2400" dirty="0"/>
              <a:t>Размер выплаты равен величине прожиточного минимума для детей, установленной в субъекте Российской Федерации.</a:t>
            </a:r>
          </a:p>
          <a:p>
            <a:r>
              <a:rPr lang="ru-RU" sz="2400" dirty="0"/>
              <a:t> Полномочия по предоставлению семьям с детьми выплаты в связи с рождением (усыновлением) первого ребенка с 1 января 2023 г. переданы Социальному фонду России. </a:t>
            </a:r>
          </a:p>
          <a:p>
            <a:r>
              <a:rPr lang="ru-RU" sz="2400" dirty="0"/>
              <a:t>Для родителей первых детей и третьих детей, если ребенок родился до 31 декабря 2022 года включительно, сохраняется право на ежемесячную выплату на первых и третьих детей от 0 до 3 лет на условиях и в размерах, действовавших до 1 января 2023 года (без комплексной оценки, размер выплаты 1ПМ, критерий нуждаемости 2ПМ), до наступления 3 лет ребенка.</a:t>
            </a:r>
          </a:p>
        </p:txBody>
      </p:sp>
      <p:pic>
        <p:nvPicPr>
          <p:cNvPr id="13314" name="Picture 2" descr="Picture background">
            <a:extLst>
              <a:ext uri="{FF2B5EF4-FFF2-40B4-BE49-F238E27FC236}">
                <a16:creationId xmlns:a16="http://schemas.microsoft.com/office/drawing/2014/main" id="{655F709C-5125-4443-B152-42BB307055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66281" y="147294"/>
            <a:ext cx="977128" cy="80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9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240974-5748-4C24-89AA-10A32AFE8432}"/>
              </a:ext>
            </a:extLst>
          </p:cNvPr>
          <p:cNvSpPr>
            <a:spLocks noGrp="1"/>
          </p:cNvSpPr>
          <p:nvPr>
            <p:ph type="title"/>
          </p:nvPr>
        </p:nvSpPr>
        <p:spPr/>
        <p:txBody>
          <a:bodyPr/>
          <a:lstStyle/>
          <a:p>
            <a:pPr algn="ctr"/>
            <a:r>
              <a:rPr lang="ru-RU" dirty="0"/>
              <a:t>Материнский (семейный) капитал </a:t>
            </a:r>
          </a:p>
        </p:txBody>
      </p:sp>
      <p:sp>
        <p:nvSpPr>
          <p:cNvPr id="3" name="Объект 2">
            <a:extLst>
              <a:ext uri="{FF2B5EF4-FFF2-40B4-BE49-F238E27FC236}">
                <a16:creationId xmlns:a16="http://schemas.microsoft.com/office/drawing/2014/main" id="{840B005B-609B-4778-9949-40E5BF41A9C9}"/>
              </a:ext>
            </a:extLst>
          </p:cNvPr>
          <p:cNvSpPr>
            <a:spLocks noGrp="1"/>
          </p:cNvSpPr>
          <p:nvPr>
            <p:ph idx="1"/>
          </p:nvPr>
        </p:nvSpPr>
        <p:spPr>
          <a:xfrm>
            <a:off x="487680" y="2015732"/>
            <a:ext cx="10932159" cy="3877068"/>
          </a:xfrm>
        </p:spPr>
        <p:txBody>
          <a:bodyPr>
            <a:normAutofit fontScale="92500"/>
          </a:bodyPr>
          <a:lstStyle/>
          <a:p>
            <a:r>
              <a:rPr lang="ru-RU" sz="2400" dirty="0"/>
              <a:t>В соответствии с Федеральным законом от 29 декабря 2006 г. № 256-ФЗ «О дополнительных мерах государственной поддержки семей, имеющих детей» материнский (семейный) капитал предоставляется в связи с рождением (усыновлением) с 1 января 2020 г. первого ребенка, а также в связи с рождением (усыновлением) после 1 января 2007 г. второго ребенка или последующих детей. </a:t>
            </a:r>
          </a:p>
          <a:p>
            <a:r>
              <a:rPr lang="ru-RU" sz="2400" dirty="0"/>
              <a:t>Государственный сертификат на материнский (семейный) капитал выдается территориальными органами Социального фонда России. Заявления о распоряжении средствами также подаются в территориальные органы Социального фонда России. </a:t>
            </a:r>
          </a:p>
        </p:txBody>
      </p:sp>
    </p:spTree>
    <p:extLst>
      <p:ext uri="{BB962C8B-B14F-4D97-AF65-F5344CB8AC3E}">
        <p14:creationId xmlns:p14="http://schemas.microsoft.com/office/powerpoint/2010/main" val="421759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5057D6-1D82-49E5-B4D4-1C71103B8CA4}"/>
              </a:ext>
            </a:extLst>
          </p:cNvPr>
          <p:cNvSpPr>
            <a:spLocks noGrp="1"/>
          </p:cNvSpPr>
          <p:nvPr>
            <p:ph type="title"/>
          </p:nvPr>
        </p:nvSpPr>
        <p:spPr/>
        <p:txBody>
          <a:bodyPr/>
          <a:lstStyle/>
          <a:p>
            <a:r>
              <a:rPr lang="ru-RU" dirty="0"/>
              <a:t>Использование материнского капитала</a:t>
            </a:r>
          </a:p>
        </p:txBody>
      </p:sp>
      <p:sp>
        <p:nvSpPr>
          <p:cNvPr id="3" name="Объект 2">
            <a:extLst>
              <a:ext uri="{FF2B5EF4-FFF2-40B4-BE49-F238E27FC236}">
                <a16:creationId xmlns:a16="http://schemas.microsoft.com/office/drawing/2014/main" id="{E3F51C34-E898-421F-92D0-E310737DA18E}"/>
              </a:ext>
            </a:extLst>
          </p:cNvPr>
          <p:cNvSpPr>
            <a:spLocks noGrp="1"/>
          </p:cNvSpPr>
          <p:nvPr>
            <p:ph idx="1"/>
          </p:nvPr>
        </p:nvSpPr>
        <p:spPr>
          <a:xfrm>
            <a:off x="1107440" y="1963635"/>
            <a:ext cx="9603275" cy="4089846"/>
          </a:xfrm>
        </p:spPr>
        <p:txBody>
          <a:bodyPr>
            <a:normAutofit/>
          </a:bodyPr>
          <a:lstStyle/>
          <a:p>
            <a:pPr marL="0" indent="0">
              <a:buNone/>
            </a:pPr>
            <a:r>
              <a:rPr lang="ru-RU" sz="2400" dirty="0"/>
              <a:t>Лица, получившие государственный сертификат на материнский (семейный) капитал, могут распоряжаться средствами в полном объеме либо по частям по следующим направлениям: </a:t>
            </a:r>
          </a:p>
          <a:p>
            <a:pPr marL="0" indent="0">
              <a:buNone/>
            </a:pPr>
            <a:r>
              <a:rPr lang="ru-RU" sz="2400" dirty="0"/>
              <a:t>– улучшение жилищных условий; </a:t>
            </a:r>
          </a:p>
          <a:p>
            <a:pPr marL="0" indent="0">
              <a:buNone/>
            </a:pPr>
            <a:r>
              <a:rPr lang="ru-RU" sz="2400" dirty="0"/>
              <a:t>– получение образования ребенком (детьми); </a:t>
            </a:r>
          </a:p>
          <a:p>
            <a:pPr marL="0" indent="0">
              <a:buNone/>
            </a:pPr>
            <a:r>
              <a:rPr lang="ru-RU" sz="2400" dirty="0"/>
              <a:t>– формирование накопительной пенсии для женщин;</a:t>
            </a:r>
          </a:p>
        </p:txBody>
      </p:sp>
      <p:pic>
        <p:nvPicPr>
          <p:cNvPr id="19458" name="Picture 2" descr="Picture background">
            <a:extLst>
              <a:ext uri="{FF2B5EF4-FFF2-40B4-BE49-F238E27FC236}">
                <a16:creationId xmlns:a16="http://schemas.microsoft.com/office/drawing/2014/main" id="{49E247EC-0A77-4CC7-AF32-14B9056C39E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62907" y="4511040"/>
            <a:ext cx="3329093" cy="249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999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EBC09A-EE68-47EA-A14E-892BAC253B1D}"/>
              </a:ext>
            </a:extLst>
          </p:cNvPr>
          <p:cNvSpPr>
            <a:spLocks noGrp="1"/>
          </p:cNvSpPr>
          <p:nvPr>
            <p:ph type="title"/>
          </p:nvPr>
        </p:nvSpPr>
        <p:spPr/>
        <p:txBody>
          <a:bodyPr/>
          <a:lstStyle/>
          <a:p>
            <a:r>
              <a:rPr lang="ru-RU" dirty="0"/>
              <a:t>Использование материнского капитала</a:t>
            </a:r>
          </a:p>
        </p:txBody>
      </p:sp>
      <p:sp>
        <p:nvSpPr>
          <p:cNvPr id="3" name="Объект 2">
            <a:extLst>
              <a:ext uri="{FF2B5EF4-FFF2-40B4-BE49-F238E27FC236}">
                <a16:creationId xmlns:a16="http://schemas.microsoft.com/office/drawing/2014/main" id="{D891B4AF-BEA9-4195-90F2-9B4DC3965A50}"/>
              </a:ext>
            </a:extLst>
          </p:cNvPr>
          <p:cNvSpPr>
            <a:spLocks noGrp="1"/>
          </p:cNvSpPr>
          <p:nvPr>
            <p:ph idx="1"/>
          </p:nvPr>
        </p:nvSpPr>
        <p:spPr>
          <a:xfrm>
            <a:off x="619761" y="2015732"/>
            <a:ext cx="10435094" cy="3897388"/>
          </a:xfrm>
        </p:spPr>
        <p:txBody>
          <a:bodyPr>
            <a:normAutofit fontScale="92500"/>
          </a:bodyPr>
          <a:lstStyle/>
          <a:p>
            <a:pPr marL="0" indent="0">
              <a:buNone/>
            </a:pPr>
            <a:r>
              <a:rPr lang="ru-RU" sz="2400" dirty="0"/>
              <a:t>– приобретение товаров и услуг, предназначенных для социальной адаптации и интеграции в общество детей-инвалидов; </a:t>
            </a:r>
          </a:p>
          <a:p>
            <a:pPr marL="0" indent="0">
              <a:buNone/>
            </a:pPr>
            <a:r>
              <a:rPr lang="ru-RU" sz="2400" dirty="0"/>
              <a:t>– получение ежемесячной выплаты в связи с рождением (усыновлением) ребенка до достижения им возраста трех лет. </a:t>
            </a:r>
          </a:p>
          <a:p>
            <a:pPr marL="0" indent="0">
              <a:buNone/>
            </a:pPr>
            <a:r>
              <a:rPr lang="ru-RU" sz="2400" dirty="0"/>
              <a:t>С 1 января 2023 г. семьи со среднедушевым доходом ниже 2-кратной величины регионального прожиточного минимума на душу населения могут обратиться за получением ежемесячной выплаты в связи с рождением (усыновлением) ребенка до достижения им возраста 3 лет независимо от очередности его рождения</a:t>
            </a:r>
          </a:p>
          <a:p>
            <a:endParaRPr lang="ru-RU" dirty="0"/>
          </a:p>
        </p:txBody>
      </p:sp>
    </p:spTree>
    <p:extLst>
      <p:ext uri="{BB962C8B-B14F-4D97-AF65-F5344CB8AC3E}">
        <p14:creationId xmlns:p14="http://schemas.microsoft.com/office/powerpoint/2010/main" val="147438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BD56B8-493E-4894-9AA3-6887F76F38AC}"/>
              </a:ext>
            </a:extLst>
          </p:cNvPr>
          <p:cNvSpPr>
            <a:spLocks noGrp="1"/>
          </p:cNvSpPr>
          <p:nvPr>
            <p:ph type="title"/>
          </p:nvPr>
        </p:nvSpPr>
        <p:spPr>
          <a:xfrm>
            <a:off x="1035226" y="135300"/>
            <a:ext cx="10515600" cy="1325563"/>
          </a:xfrm>
        </p:spPr>
        <p:txBody>
          <a:bodyPr/>
          <a:lstStyle/>
          <a:p>
            <a:pPr algn="ctr"/>
            <a:r>
              <a:rPr lang="ru-RU" dirty="0"/>
              <a:t>Система социальной защиты</a:t>
            </a:r>
          </a:p>
        </p:txBody>
      </p:sp>
      <p:pic>
        <p:nvPicPr>
          <p:cNvPr id="5" name="Объект 4">
            <a:extLst>
              <a:ext uri="{FF2B5EF4-FFF2-40B4-BE49-F238E27FC236}">
                <a16:creationId xmlns:a16="http://schemas.microsoft.com/office/drawing/2014/main" id="{E4576489-5DEC-433C-A81F-7E0EF5266DAB}"/>
              </a:ext>
            </a:extLst>
          </p:cNvPr>
          <p:cNvPicPr>
            <a:picLocks noGrp="1" noChangeAspect="1"/>
          </p:cNvPicPr>
          <p:nvPr>
            <p:ph idx="1"/>
          </p:nvPr>
        </p:nvPicPr>
        <p:blipFill>
          <a:blip r:embed="rId2"/>
          <a:stretch>
            <a:fillRect/>
          </a:stretch>
        </p:blipFill>
        <p:spPr>
          <a:xfrm>
            <a:off x="1299386" y="597852"/>
            <a:ext cx="9348294" cy="6009618"/>
          </a:xfrm>
        </p:spPr>
      </p:pic>
    </p:spTree>
    <p:extLst>
      <p:ext uri="{BB962C8B-B14F-4D97-AF65-F5344CB8AC3E}">
        <p14:creationId xmlns:p14="http://schemas.microsoft.com/office/powerpoint/2010/main" val="911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4CA388-E1C6-466F-BF20-81B818365529}"/>
              </a:ext>
            </a:extLst>
          </p:cNvPr>
          <p:cNvSpPr>
            <a:spLocks noGrp="1"/>
          </p:cNvSpPr>
          <p:nvPr>
            <p:ph type="title"/>
          </p:nvPr>
        </p:nvSpPr>
        <p:spPr>
          <a:xfrm>
            <a:off x="923259" y="1027906"/>
            <a:ext cx="9603275" cy="1049235"/>
          </a:xfrm>
        </p:spPr>
        <p:txBody>
          <a:bodyPr/>
          <a:lstStyle/>
          <a:p>
            <a:pPr algn="ctr"/>
            <a:r>
              <a:rPr lang="ru-RU" dirty="0"/>
              <a:t>Единое пособие</a:t>
            </a:r>
          </a:p>
        </p:txBody>
      </p:sp>
      <p:sp>
        <p:nvSpPr>
          <p:cNvPr id="3" name="Объект 2">
            <a:extLst>
              <a:ext uri="{FF2B5EF4-FFF2-40B4-BE49-F238E27FC236}">
                <a16:creationId xmlns:a16="http://schemas.microsoft.com/office/drawing/2014/main" id="{4DA51E83-88FD-4AAA-913A-4D84128174DA}"/>
              </a:ext>
            </a:extLst>
          </p:cNvPr>
          <p:cNvSpPr>
            <a:spLocks noGrp="1"/>
          </p:cNvSpPr>
          <p:nvPr>
            <p:ph idx="1"/>
          </p:nvPr>
        </p:nvSpPr>
        <p:spPr>
          <a:xfrm>
            <a:off x="838200" y="2089785"/>
            <a:ext cx="10515600" cy="4351338"/>
          </a:xfrm>
        </p:spPr>
        <p:txBody>
          <a:bodyPr>
            <a:normAutofit/>
          </a:bodyPr>
          <a:lstStyle/>
          <a:p>
            <a:r>
              <a:rPr lang="ru-RU" sz="2400" dirty="0"/>
              <a:t>С 1 января 2023 г. введено ежемесячное пособие в связи с рождением и воспитанием ребенка (далее – единое пособие), завершившее формирование целостной системы мер социальной поддержки. </a:t>
            </a:r>
          </a:p>
          <a:p>
            <a:r>
              <a:rPr lang="ru-RU" sz="2400" dirty="0"/>
              <a:t>Единое пособие объединяет действующие ежемесячные меры поддержки для нуждающихся семей: пособие беременным женщинам, вставшим на учет в медицинской организации в ранние сроки беременности, ежемесячные выплаты на детей в возрасте до 3 лет, от 3 до 8 лет и от 8 до 17 лет.</a:t>
            </a:r>
          </a:p>
        </p:txBody>
      </p:sp>
      <p:pic>
        <p:nvPicPr>
          <p:cNvPr id="2050" name="Picture 2">
            <a:extLst>
              <a:ext uri="{FF2B5EF4-FFF2-40B4-BE49-F238E27FC236}">
                <a16:creationId xmlns:a16="http://schemas.microsoft.com/office/drawing/2014/main" id="{43DDC12B-7FFE-4934-B900-F266E4C7F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950" y="246856"/>
            <a:ext cx="15621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988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3B948E-A20D-435E-A700-6E26CA7CEEB4}"/>
              </a:ext>
            </a:extLst>
          </p:cNvPr>
          <p:cNvSpPr>
            <a:spLocks noGrp="1"/>
          </p:cNvSpPr>
          <p:nvPr>
            <p:ph type="title"/>
          </p:nvPr>
        </p:nvSpPr>
        <p:spPr>
          <a:xfrm>
            <a:off x="2142459" y="796238"/>
            <a:ext cx="9603275" cy="1049235"/>
          </a:xfrm>
        </p:spPr>
        <p:txBody>
          <a:bodyPr/>
          <a:lstStyle/>
          <a:p>
            <a:pPr algn="ctr"/>
            <a:r>
              <a:rPr lang="ru-RU" dirty="0"/>
              <a:t>Преимущества единого пособия</a:t>
            </a:r>
          </a:p>
        </p:txBody>
      </p:sp>
      <p:sp>
        <p:nvSpPr>
          <p:cNvPr id="3" name="Объект 2">
            <a:extLst>
              <a:ext uri="{FF2B5EF4-FFF2-40B4-BE49-F238E27FC236}">
                <a16:creationId xmlns:a16="http://schemas.microsoft.com/office/drawing/2014/main" id="{39017D10-8157-492A-85C3-B288FD6539D6}"/>
              </a:ext>
            </a:extLst>
          </p:cNvPr>
          <p:cNvSpPr>
            <a:spLocks noGrp="1"/>
          </p:cNvSpPr>
          <p:nvPr>
            <p:ph idx="1"/>
          </p:nvPr>
        </p:nvSpPr>
        <p:spPr>
          <a:xfrm>
            <a:off x="660401" y="1991360"/>
            <a:ext cx="11226800" cy="4062121"/>
          </a:xfrm>
        </p:spPr>
        <p:txBody>
          <a:bodyPr>
            <a:normAutofit lnSpcReduction="10000"/>
          </a:bodyPr>
          <a:lstStyle/>
          <a:p>
            <a:r>
              <a:rPr lang="ru-RU" dirty="0"/>
              <a:t>Увеличивается размер пособия для беременных: было 50%, станет 50, 75 или 100% в зависимости от доходов семьи. </a:t>
            </a:r>
          </a:p>
          <a:p>
            <a:r>
              <a:rPr lang="ru-RU" dirty="0"/>
              <a:t>Появляется гарантированная государственная поддержка на каждого ребенка, вне зависимости от очередности рождения. </a:t>
            </a:r>
          </a:p>
          <a:p>
            <a:r>
              <a:rPr lang="ru-RU" dirty="0"/>
              <a:t>Появляется возможность направить средства материнского капитала на повседневные нужды на каждого ребенка, вне зависимости от очередности рождения. </a:t>
            </a:r>
          </a:p>
          <a:p>
            <a:r>
              <a:rPr lang="ru-RU" dirty="0"/>
              <a:t>Можно получать 2 выплаты сразу: и из бюджета, и из материнского капитала. </a:t>
            </a:r>
          </a:p>
          <a:p>
            <a:r>
              <a:rPr lang="ru-RU" dirty="0"/>
              <a:t>Единое пособие по единым правилам, которое можно оформить в режиме одного окна в Социальном фонде России, в Москве ‒ через органы социальной защиты населения по месту жительства.</a:t>
            </a:r>
          </a:p>
        </p:txBody>
      </p:sp>
      <p:pic>
        <p:nvPicPr>
          <p:cNvPr id="18434" name="Picture 2" descr="Picture background">
            <a:extLst>
              <a:ext uri="{FF2B5EF4-FFF2-40B4-BE49-F238E27FC236}">
                <a16:creationId xmlns:a16="http://schemas.microsoft.com/office/drawing/2014/main" id="{5FC2BA26-616F-4D34-97FC-1D3F7D83983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68210" cy="184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55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B2C6A5-53C2-4E3B-ADF0-A6CA8CAE34C8}"/>
              </a:ext>
            </a:extLst>
          </p:cNvPr>
          <p:cNvSpPr>
            <a:spLocks noGrp="1"/>
          </p:cNvSpPr>
          <p:nvPr>
            <p:ph type="title"/>
          </p:nvPr>
        </p:nvSpPr>
        <p:spPr/>
        <p:txBody>
          <a:bodyPr/>
          <a:lstStyle/>
          <a:p>
            <a:r>
              <a:rPr lang="ru-RU" dirty="0"/>
              <a:t>Кто может обратиться за единым пособием?</a:t>
            </a:r>
          </a:p>
        </p:txBody>
      </p:sp>
      <p:sp>
        <p:nvSpPr>
          <p:cNvPr id="3" name="Объект 2">
            <a:extLst>
              <a:ext uri="{FF2B5EF4-FFF2-40B4-BE49-F238E27FC236}">
                <a16:creationId xmlns:a16="http://schemas.microsoft.com/office/drawing/2014/main" id="{24D32D25-D9D7-4B1A-98CC-34BEF5939446}"/>
              </a:ext>
            </a:extLst>
          </p:cNvPr>
          <p:cNvSpPr>
            <a:spLocks noGrp="1"/>
          </p:cNvSpPr>
          <p:nvPr>
            <p:ph idx="1"/>
          </p:nvPr>
        </p:nvSpPr>
        <p:spPr>
          <a:xfrm>
            <a:off x="1330961" y="2015732"/>
            <a:ext cx="9723894" cy="3836428"/>
          </a:xfrm>
        </p:spPr>
        <p:txBody>
          <a:bodyPr>
            <a:normAutofit fontScale="92500" lnSpcReduction="10000"/>
          </a:bodyPr>
          <a:lstStyle/>
          <a:p>
            <a:r>
              <a:rPr lang="ru-RU" sz="2400" dirty="0"/>
              <a:t>Семьи, ожидающие ребенка, и семьи с детьми до 17 лет, со среднедушевым доходом ниже 1 прожиточного минимума. </a:t>
            </a:r>
          </a:p>
          <a:p>
            <a:r>
              <a:rPr lang="ru-RU" sz="2400" dirty="0"/>
              <a:t>Пособия назначаются по итогам комплексной оценки нуждаемости – то есть, родители имеют заработок или объективные причины для его отсутствия, а доход и имущество семьи отвечает установленным требованиям.</a:t>
            </a:r>
          </a:p>
          <a:p>
            <a:r>
              <a:rPr lang="ru-RU" sz="2400" dirty="0"/>
              <a:t>Размер единого пособия составляет 50, 75 или 100% регионального прожиточного минимума на каждого ребенка. </a:t>
            </a:r>
          </a:p>
          <a:p>
            <a:r>
              <a:rPr lang="ru-RU" sz="2400" dirty="0"/>
              <a:t> Выплаты назначаются на 12 месяцев.</a:t>
            </a:r>
          </a:p>
        </p:txBody>
      </p:sp>
    </p:spTree>
    <p:extLst>
      <p:ext uri="{BB962C8B-B14F-4D97-AF65-F5344CB8AC3E}">
        <p14:creationId xmlns:p14="http://schemas.microsoft.com/office/powerpoint/2010/main" val="274355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21B9A9-9C43-4A2D-AC23-D445A235F138}"/>
              </a:ext>
            </a:extLst>
          </p:cNvPr>
          <p:cNvSpPr>
            <a:spLocks noGrp="1"/>
          </p:cNvSpPr>
          <p:nvPr>
            <p:ph type="title"/>
          </p:nvPr>
        </p:nvSpPr>
        <p:spPr/>
        <p:txBody>
          <a:bodyPr/>
          <a:lstStyle/>
          <a:p>
            <a:pPr algn="ctr"/>
            <a:r>
              <a:rPr lang="ru-RU" dirty="0"/>
              <a:t>Условия получения единого пособия</a:t>
            </a:r>
          </a:p>
        </p:txBody>
      </p:sp>
      <p:sp>
        <p:nvSpPr>
          <p:cNvPr id="3" name="Объект 2">
            <a:extLst>
              <a:ext uri="{FF2B5EF4-FFF2-40B4-BE49-F238E27FC236}">
                <a16:creationId xmlns:a16="http://schemas.microsoft.com/office/drawing/2014/main" id="{73C5C560-F909-442E-85BF-C9D268A3FF39}"/>
              </a:ext>
            </a:extLst>
          </p:cNvPr>
          <p:cNvSpPr>
            <a:spLocks noGrp="1"/>
          </p:cNvSpPr>
          <p:nvPr>
            <p:ph idx="1"/>
          </p:nvPr>
        </p:nvSpPr>
        <p:spPr/>
        <p:txBody>
          <a:bodyPr>
            <a:normAutofit lnSpcReduction="10000"/>
          </a:bodyPr>
          <a:lstStyle/>
          <a:p>
            <a:pPr algn="l" fontAlgn="base">
              <a:buFont typeface="Arial" panose="020B0604020202020204" pitchFamily="34" charset="0"/>
              <a:buChar char="•"/>
            </a:pPr>
            <a:r>
              <a:rPr lang="ru-RU" sz="2400" b="0" i="0" dirty="0">
                <a:effectLst/>
              </a:rPr>
              <a:t>у заявителя и ребёнка есть гражданство РФ и они постоянно проживают в России</a:t>
            </a:r>
          </a:p>
          <a:p>
            <a:pPr algn="l" fontAlgn="base">
              <a:buFont typeface="Arial" panose="020B0604020202020204" pitchFamily="34" charset="0"/>
              <a:buChar char="•"/>
            </a:pPr>
            <a:r>
              <a:rPr lang="ru-RU" sz="2400" b="0" i="0" dirty="0">
                <a:effectLst/>
              </a:rPr>
              <a:t>средний доход на члена семьи в месяц не больше </a:t>
            </a:r>
            <a:r>
              <a:rPr lang="ru-RU" sz="2400" b="0" i="0" u="none" strike="noStrike" dirty="0">
                <a:effectLst/>
              </a:rPr>
              <a:t>прожиточного минимума (ПМ) на душу населения в регионе</a:t>
            </a:r>
            <a:endParaRPr lang="ru-RU" sz="2400" b="0" i="0" dirty="0">
              <a:effectLst/>
            </a:endParaRPr>
          </a:p>
          <a:p>
            <a:pPr algn="l" fontAlgn="base">
              <a:buFont typeface="Arial" panose="020B0604020202020204" pitchFamily="34" charset="0"/>
              <a:buChar char="•"/>
            </a:pPr>
            <a:r>
              <a:rPr lang="ru-RU" sz="2400" b="0" i="0" dirty="0">
                <a:effectLst/>
              </a:rPr>
              <a:t>имущество семьи </a:t>
            </a:r>
            <a:r>
              <a:rPr lang="ru-RU" sz="2400" b="0" i="0" u="none" strike="noStrike" dirty="0">
                <a:effectLst/>
              </a:rPr>
              <a:t>в пределах утверждённого перечня</a:t>
            </a:r>
            <a:endParaRPr lang="ru-RU" sz="2400" b="0" i="0" dirty="0">
              <a:effectLst/>
            </a:endParaRPr>
          </a:p>
          <a:p>
            <a:pPr algn="l" fontAlgn="base">
              <a:buFont typeface="Arial" panose="020B0604020202020204" pitchFamily="34" charset="0"/>
              <a:buChar char="•"/>
            </a:pPr>
            <a:r>
              <a:rPr lang="ru-RU" sz="2400" b="0" i="0" dirty="0">
                <a:effectLst/>
              </a:rPr>
              <a:t>имеется подтверждённый доход у членов семьи от 18 лет или </a:t>
            </a:r>
            <a:r>
              <a:rPr lang="ru-RU" sz="2400" b="0" i="0" u="none" strike="noStrike" dirty="0">
                <a:effectLst/>
              </a:rPr>
              <a:t>объективная причина его отсутствия</a:t>
            </a:r>
            <a:endParaRPr lang="ru-RU" sz="2400" b="0" i="0" dirty="0">
              <a:effectLst/>
            </a:endParaRPr>
          </a:p>
          <a:p>
            <a:endParaRPr lang="ru-RU" dirty="0"/>
          </a:p>
        </p:txBody>
      </p:sp>
      <p:pic>
        <p:nvPicPr>
          <p:cNvPr id="17410" name="Picture 2" descr="Picture background">
            <a:extLst>
              <a:ext uri="{FF2B5EF4-FFF2-40B4-BE49-F238E27FC236}">
                <a16:creationId xmlns:a16="http://schemas.microsoft.com/office/drawing/2014/main" id="{60FDB3E9-B906-4D6E-90E8-8DD1EFF398A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73338" y="4846320"/>
            <a:ext cx="2930421" cy="219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321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300B0B-D9B6-473A-912B-F61EBEBC7324}"/>
              </a:ext>
            </a:extLst>
          </p:cNvPr>
          <p:cNvSpPr>
            <a:spLocks noGrp="1"/>
          </p:cNvSpPr>
          <p:nvPr>
            <p:ph type="title"/>
          </p:nvPr>
        </p:nvSpPr>
        <p:spPr/>
        <p:txBody>
          <a:bodyPr>
            <a:normAutofit/>
          </a:bodyPr>
          <a:lstStyle/>
          <a:p>
            <a:r>
              <a:rPr lang="ru-RU" dirty="0"/>
              <a:t>Калькулятор единого пособия на детей</a:t>
            </a:r>
            <a:br>
              <a:rPr lang="ru-RU" b="0" i="0" cap="all" dirty="0">
                <a:solidFill>
                  <a:srgbClr val="5B5681"/>
                </a:solidFill>
                <a:effectLst/>
                <a:latin typeface="Tahoma" panose="020B0604030504040204" pitchFamily="34" charset="0"/>
              </a:rPr>
            </a:br>
            <a:endParaRPr lang="ru-RU" dirty="0"/>
          </a:p>
        </p:txBody>
      </p:sp>
      <p:sp>
        <p:nvSpPr>
          <p:cNvPr id="3" name="Объект 2">
            <a:extLst>
              <a:ext uri="{FF2B5EF4-FFF2-40B4-BE49-F238E27FC236}">
                <a16:creationId xmlns:a16="http://schemas.microsoft.com/office/drawing/2014/main" id="{F643A0EC-538D-4F93-AE86-E6206B1E4FE8}"/>
              </a:ext>
            </a:extLst>
          </p:cNvPr>
          <p:cNvSpPr>
            <a:spLocks noGrp="1"/>
          </p:cNvSpPr>
          <p:nvPr>
            <p:ph idx="1"/>
          </p:nvPr>
        </p:nvSpPr>
        <p:spPr/>
        <p:txBody>
          <a:bodyPr/>
          <a:lstStyle/>
          <a:p>
            <a:endParaRPr lang="ru-RU" dirty="0"/>
          </a:p>
        </p:txBody>
      </p:sp>
      <p:pic>
        <p:nvPicPr>
          <p:cNvPr id="1026" name="Picture 2">
            <a:extLst>
              <a:ext uri="{FF2B5EF4-FFF2-40B4-BE49-F238E27FC236}">
                <a16:creationId xmlns:a16="http://schemas.microsoft.com/office/drawing/2014/main" id="{A1A651D0-CC66-4F77-8D0E-7164890F8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6830" y="2922905"/>
            <a:ext cx="14097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5387AEA1-D908-4CDB-B447-8965F2420DE1}"/>
              </a:ext>
            </a:extLst>
          </p:cNvPr>
          <p:cNvPicPr>
            <a:picLocks noChangeAspect="1"/>
          </p:cNvPicPr>
          <p:nvPr/>
        </p:nvPicPr>
        <p:blipFill>
          <a:blip r:embed="rId3"/>
          <a:stretch>
            <a:fillRect/>
          </a:stretch>
        </p:blipFill>
        <p:spPr>
          <a:xfrm>
            <a:off x="1747520" y="1625020"/>
            <a:ext cx="5712662" cy="5165225"/>
          </a:xfrm>
          <a:prstGeom prst="rect">
            <a:avLst/>
          </a:prstGeom>
        </p:spPr>
      </p:pic>
    </p:spTree>
    <p:extLst>
      <p:ext uri="{BB962C8B-B14F-4D97-AF65-F5344CB8AC3E}">
        <p14:creationId xmlns:p14="http://schemas.microsoft.com/office/powerpoint/2010/main" val="623435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7D6D37-1C5C-467D-9316-D41400EDB490}"/>
              </a:ext>
            </a:extLst>
          </p:cNvPr>
          <p:cNvSpPr>
            <a:spLocks noGrp="1"/>
          </p:cNvSpPr>
          <p:nvPr>
            <p:ph type="title"/>
          </p:nvPr>
        </p:nvSpPr>
        <p:spPr/>
        <p:txBody>
          <a:bodyPr>
            <a:normAutofit fontScale="90000"/>
          </a:bodyPr>
          <a:lstStyle/>
          <a:p>
            <a:pPr algn="ctr"/>
            <a:r>
              <a:rPr lang="ru-RU" b="0" i="0" dirty="0">
                <a:effectLst/>
                <a:latin typeface="+mn-lt"/>
              </a:rPr>
              <a:t>Пособия по временной нетрудоспособности </a:t>
            </a:r>
            <a:r>
              <a:rPr lang="ru-RU" b="0" i="0" u="none" strike="noStrike" dirty="0">
                <a:effectLst/>
                <a:latin typeface="+mn-lt"/>
              </a:rPr>
              <a:t>при уходе за болеющими детьми</a:t>
            </a:r>
            <a:br>
              <a:rPr lang="ru-RU" b="0" i="0" dirty="0">
                <a:solidFill>
                  <a:srgbClr val="0B1F33"/>
                </a:solidFill>
                <a:effectLst/>
                <a:latin typeface="inherit"/>
              </a:rPr>
            </a:br>
            <a:endParaRPr lang="ru-RU" dirty="0"/>
          </a:p>
        </p:txBody>
      </p:sp>
      <p:sp>
        <p:nvSpPr>
          <p:cNvPr id="3" name="Объект 2">
            <a:extLst>
              <a:ext uri="{FF2B5EF4-FFF2-40B4-BE49-F238E27FC236}">
                <a16:creationId xmlns:a16="http://schemas.microsoft.com/office/drawing/2014/main" id="{778D334A-1A08-40B2-9CA3-C1C162655DA7}"/>
              </a:ext>
            </a:extLst>
          </p:cNvPr>
          <p:cNvSpPr>
            <a:spLocks noGrp="1"/>
          </p:cNvSpPr>
          <p:nvPr>
            <p:ph idx="1"/>
          </p:nvPr>
        </p:nvSpPr>
        <p:spPr>
          <a:xfrm>
            <a:off x="335280" y="1926753"/>
            <a:ext cx="11216640" cy="4351338"/>
          </a:xfrm>
        </p:spPr>
        <p:txBody>
          <a:bodyPr>
            <a:normAutofit fontScale="92500" lnSpcReduction="20000"/>
          </a:bodyPr>
          <a:lstStyle/>
          <a:p>
            <a:pPr indent="0" algn="l">
              <a:buNone/>
            </a:pPr>
            <a:r>
              <a:rPr lang="ru-RU" b="0" i="0" dirty="0">
                <a:solidFill>
                  <a:srgbClr val="000000"/>
                </a:solidFill>
                <a:effectLst/>
              </a:rPr>
              <a:t>Пособие по временной нетрудоспособности при необходимости осуществления ухода за больным ребенком выплачивается:</a:t>
            </a:r>
          </a:p>
          <a:p>
            <a:pPr indent="0" algn="l">
              <a:buNone/>
            </a:pPr>
            <a:r>
              <a:rPr lang="ru-RU" dirty="0"/>
              <a:t>1) в случае ухода за больным ребенком в возрасте до 8 лет – в размере 100 процентов среднего заработка;</a:t>
            </a:r>
            <a:endParaRPr lang="ru-RU" b="0" i="0" dirty="0">
              <a:solidFill>
                <a:srgbClr val="000000"/>
              </a:solidFill>
              <a:effectLst/>
            </a:endParaRPr>
          </a:p>
          <a:p>
            <a:pPr indent="0" algn="l">
              <a:buNone/>
            </a:pPr>
            <a:r>
              <a:rPr lang="ru-RU" dirty="0"/>
              <a:t>2) в случае ухода за больным ребенком в возрасте 8 лет и старше:</a:t>
            </a:r>
            <a:endParaRPr lang="ru-RU" b="0" i="0" dirty="0">
              <a:solidFill>
                <a:srgbClr val="000000"/>
              </a:solidFill>
              <a:effectLst/>
            </a:endParaRPr>
          </a:p>
          <a:p>
            <a:pPr indent="0" algn="l">
              <a:buNone/>
            </a:pPr>
            <a:r>
              <a:rPr lang="ru-RU" dirty="0"/>
              <a:t>а) при лечении ребенка в амбулаторных условиях – за первые 10 календарных дней в размере, определяемом </a:t>
            </a:r>
            <a:r>
              <a:rPr lang="ru-RU" sz="2100" dirty="0"/>
              <a:t>в зависимости от продолжительности страхового стажа застрахованного лица в соответствии с частью 1 настоящей статьи, за последующие дни в размере 50 процентов среднего заработка;</a:t>
            </a:r>
          </a:p>
          <a:p>
            <a:pPr marL="0" indent="0">
              <a:buNone/>
            </a:pPr>
            <a:r>
              <a:rPr lang="ru-RU" sz="2100" dirty="0"/>
              <a:t>б) при лечении ребенка в стационарных условиях (в условиях дневного стационара) – в размере, определяемом в зависимости от продолжительности страхового стажа застрахованного лица в соответствии с частью 1 настоящей </a:t>
            </a:r>
            <a:r>
              <a:rPr lang="ru-RU" dirty="0"/>
              <a:t>статьи.</a:t>
            </a:r>
          </a:p>
        </p:txBody>
      </p:sp>
      <p:pic>
        <p:nvPicPr>
          <p:cNvPr id="5" name="Рисунок 4">
            <a:extLst>
              <a:ext uri="{FF2B5EF4-FFF2-40B4-BE49-F238E27FC236}">
                <a16:creationId xmlns:a16="http://schemas.microsoft.com/office/drawing/2014/main" id="{3310D727-03B6-4B27-85CC-D54E3F0DB5E0}"/>
              </a:ext>
            </a:extLst>
          </p:cNvPr>
          <p:cNvPicPr>
            <a:picLocks noChangeAspect="1"/>
          </p:cNvPicPr>
          <p:nvPr/>
        </p:nvPicPr>
        <p:blipFill>
          <a:blip r:embed="rId2"/>
          <a:stretch>
            <a:fillRect/>
          </a:stretch>
        </p:blipFill>
        <p:spPr>
          <a:xfrm>
            <a:off x="9589729" y="37315"/>
            <a:ext cx="2571821" cy="694205"/>
          </a:xfrm>
          <a:prstGeom prst="rect">
            <a:avLst/>
          </a:prstGeom>
        </p:spPr>
      </p:pic>
      <p:sp>
        <p:nvSpPr>
          <p:cNvPr id="7" name="TextBox 6">
            <a:extLst>
              <a:ext uri="{FF2B5EF4-FFF2-40B4-BE49-F238E27FC236}">
                <a16:creationId xmlns:a16="http://schemas.microsoft.com/office/drawing/2014/main" id="{FFBEFA6C-7190-4BD4-81DC-7D63269C48E8}"/>
              </a:ext>
            </a:extLst>
          </p:cNvPr>
          <p:cNvSpPr txBox="1"/>
          <p:nvPr/>
        </p:nvSpPr>
        <p:spPr>
          <a:xfrm>
            <a:off x="0" y="37315"/>
            <a:ext cx="9601200" cy="646331"/>
          </a:xfrm>
          <a:prstGeom prst="rect">
            <a:avLst/>
          </a:prstGeom>
          <a:noFill/>
        </p:spPr>
        <p:txBody>
          <a:bodyPr wrap="square">
            <a:spAutoFit/>
          </a:bodyPr>
          <a:lstStyle/>
          <a:p>
            <a:r>
              <a:rPr lang="ru-RU" i="0" dirty="0">
                <a:effectLst/>
              </a:rPr>
              <a:t>Федеральный закон от 29.12.2006 N 255-ФЗ (ред. от 25.12.2023) "Об обязательном социальном страховании на случай временной нетрудоспособности и в связи с материнством"</a:t>
            </a:r>
            <a:endParaRPr lang="ru-RU" dirty="0"/>
          </a:p>
        </p:txBody>
      </p:sp>
    </p:spTree>
    <p:extLst>
      <p:ext uri="{BB962C8B-B14F-4D97-AF65-F5344CB8AC3E}">
        <p14:creationId xmlns:p14="http://schemas.microsoft.com/office/powerpoint/2010/main" val="3841882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591207-99A0-43B4-A04B-E5F8E13199B6}"/>
              </a:ext>
            </a:extLst>
          </p:cNvPr>
          <p:cNvSpPr>
            <a:spLocks noGrp="1"/>
          </p:cNvSpPr>
          <p:nvPr>
            <p:ph type="title"/>
          </p:nvPr>
        </p:nvSpPr>
        <p:spPr/>
        <p:txBody>
          <a:bodyPr/>
          <a:lstStyle/>
          <a:p>
            <a:pPr algn="ctr"/>
            <a:r>
              <a:rPr lang="ru-RU" dirty="0"/>
              <a:t>Многодетная семья</a:t>
            </a:r>
          </a:p>
        </p:txBody>
      </p:sp>
      <p:sp>
        <p:nvSpPr>
          <p:cNvPr id="3" name="Объект 2">
            <a:extLst>
              <a:ext uri="{FF2B5EF4-FFF2-40B4-BE49-F238E27FC236}">
                <a16:creationId xmlns:a16="http://schemas.microsoft.com/office/drawing/2014/main" id="{65E013A0-F503-45E0-BB98-35DC0124A981}"/>
              </a:ext>
            </a:extLst>
          </p:cNvPr>
          <p:cNvSpPr>
            <a:spLocks noGrp="1"/>
          </p:cNvSpPr>
          <p:nvPr>
            <p:ph idx="1"/>
          </p:nvPr>
        </p:nvSpPr>
        <p:spPr>
          <a:xfrm>
            <a:off x="833120" y="2015732"/>
            <a:ext cx="10546079" cy="4192028"/>
          </a:xfrm>
        </p:spPr>
        <p:txBody>
          <a:bodyPr>
            <a:normAutofit lnSpcReduction="10000"/>
          </a:bodyPr>
          <a:lstStyle/>
          <a:p>
            <a:pPr marL="0" indent="0" algn="l">
              <a:buNone/>
            </a:pPr>
            <a:r>
              <a:rPr lang="ru-RU" sz="2400" b="1" i="0" dirty="0">
                <a:solidFill>
                  <a:srgbClr val="000000"/>
                </a:solidFill>
                <a:effectLst/>
                <a:latin typeface="+mj-lt"/>
              </a:rPr>
              <a:t>Указ Президента РФ от 23.01.2024 N 63 "О мерах социальной поддержки многодетных семей"</a:t>
            </a:r>
          </a:p>
          <a:p>
            <a:pPr indent="342900" algn="l"/>
            <a:r>
              <a:rPr lang="ru-RU" sz="2400" b="0" i="0" dirty="0">
                <a:solidFill>
                  <a:srgbClr val="000000"/>
                </a:solidFill>
                <a:effectLst/>
                <a:latin typeface="+mj-lt"/>
              </a:rPr>
              <a:t>1. Установить, что многодетной семьей в Российской Федерации является семья, имеющая трех и более детей, статус которой устанавливается бессрочно.</a:t>
            </a:r>
          </a:p>
          <a:p>
            <a:r>
              <a:rPr lang="ru-RU" sz="2400" dirty="0">
                <a:latin typeface="+mj-lt"/>
              </a:rPr>
              <a:t>2. Предоставление многодетным семьям мер социальной поддержки осуществляется до достижения старшим ребенком возраста 18 лет или возраста 23 лет при условии его обучения в организации, осуществляющей образовательную деятельность, по очной форме обучения.</a:t>
            </a:r>
            <a:endParaRPr lang="ru-RU" sz="2400" b="1" i="0" dirty="0">
              <a:solidFill>
                <a:srgbClr val="4D4D4D"/>
              </a:solidFill>
              <a:effectLst/>
              <a:latin typeface="+mj-lt"/>
            </a:endParaRPr>
          </a:p>
          <a:p>
            <a:endParaRPr lang="ru-RU" dirty="0"/>
          </a:p>
        </p:txBody>
      </p:sp>
      <p:pic>
        <p:nvPicPr>
          <p:cNvPr id="6146" name="Picture 2">
            <a:extLst>
              <a:ext uri="{FF2B5EF4-FFF2-40B4-BE49-F238E27FC236}">
                <a16:creationId xmlns:a16="http://schemas.microsoft.com/office/drawing/2014/main" id="{723FA1EE-BCC5-464D-8F53-A2001558C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950" y="196057"/>
            <a:ext cx="15621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84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812110-1934-4938-A5BE-38F155D94CAB}"/>
              </a:ext>
            </a:extLst>
          </p:cNvPr>
          <p:cNvSpPr>
            <a:spLocks noGrp="1"/>
          </p:cNvSpPr>
          <p:nvPr>
            <p:ph type="title"/>
          </p:nvPr>
        </p:nvSpPr>
        <p:spPr>
          <a:xfrm>
            <a:off x="1573499" y="540359"/>
            <a:ext cx="9603275" cy="1049235"/>
          </a:xfrm>
        </p:spPr>
        <p:txBody>
          <a:bodyPr>
            <a:normAutofit fontScale="90000"/>
          </a:bodyPr>
          <a:lstStyle/>
          <a:p>
            <a:pPr algn="ctr"/>
            <a:r>
              <a:rPr lang="ru-RU" b="0" i="0" dirty="0">
                <a:solidFill>
                  <a:srgbClr val="000000"/>
                </a:solidFill>
                <a:effectLst/>
              </a:rPr>
              <a:t>Многодетным семьям в соответствии с законодательством Российской Федерации гарантируются</a:t>
            </a:r>
            <a:endParaRPr lang="ru-RU" dirty="0"/>
          </a:p>
        </p:txBody>
      </p:sp>
      <p:sp>
        <p:nvSpPr>
          <p:cNvPr id="3" name="Объект 2">
            <a:extLst>
              <a:ext uri="{FF2B5EF4-FFF2-40B4-BE49-F238E27FC236}">
                <a16:creationId xmlns:a16="http://schemas.microsoft.com/office/drawing/2014/main" id="{6DE2E42D-76B5-40B4-9E5D-64BF88E09355}"/>
              </a:ext>
            </a:extLst>
          </p:cNvPr>
          <p:cNvSpPr>
            <a:spLocks noGrp="1"/>
          </p:cNvSpPr>
          <p:nvPr>
            <p:ph idx="1"/>
          </p:nvPr>
        </p:nvSpPr>
        <p:spPr>
          <a:xfrm>
            <a:off x="660400" y="2015732"/>
            <a:ext cx="11003279" cy="4131068"/>
          </a:xfrm>
        </p:spPr>
        <p:txBody>
          <a:bodyPr>
            <a:normAutofit lnSpcReduction="10000"/>
          </a:bodyPr>
          <a:lstStyle/>
          <a:p>
            <a:pPr indent="0" algn="l">
              <a:buNone/>
            </a:pPr>
            <a:r>
              <a:rPr lang="ru-RU" b="0" i="0" dirty="0">
                <a:solidFill>
                  <a:srgbClr val="000000"/>
                </a:solidFill>
                <a:effectLst/>
                <a:latin typeface="Times New Roman" panose="02020603050405020304" pitchFamily="18" charset="0"/>
              </a:rPr>
              <a:t>а</a:t>
            </a:r>
            <a:r>
              <a:rPr lang="ru-RU" b="0" i="0" dirty="0">
                <a:solidFill>
                  <a:srgbClr val="000000"/>
                </a:solidFill>
                <a:effectLst/>
              </a:rPr>
              <a:t>) предоставление государственных пособий и выплат в связи с рождением и воспитанием детей;</a:t>
            </a:r>
          </a:p>
          <a:p>
            <a:pPr indent="0" algn="l">
              <a:buNone/>
            </a:pPr>
            <a:r>
              <a:rPr lang="ru-RU" dirty="0"/>
              <a:t>б) предоставление мер поддержки в сфере трудовых отношений;</a:t>
            </a:r>
            <a:endParaRPr lang="ru-RU" b="0" i="0" dirty="0">
              <a:solidFill>
                <a:srgbClr val="000000"/>
              </a:solidFill>
              <a:effectLst/>
            </a:endParaRPr>
          </a:p>
          <a:p>
            <a:pPr indent="0" algn="l">
              <a:buNone/>
            </a:pPr>
            <a:r>
              <a:rPr lang="ru-RU" dirty="0"/>
              <a:t>в) досрочное назначение женщинам страховой пенсии по старости в связи с рождением и воспитанием трех и более детей;</a:t>
            </a:r>
            <a:endParaRPr lang="en-US" dirty="0"/>
          </a:p>
          <a:p>
            <a:pPr indent="0" algn="l">
              <a:buNone/>
            </a:pPr>
            <a:r>
              <a:rPr lang="ru-RU" b="0" i="0" dirty="0">
                <a:solidFill>
                  <a:srgbClr val="000000"/>
                </a:solidFill>
                <a:effectLst/>
              </a:rPr>
              <a:t>г) профессиональное обучение многодетных родителей и получение ими дополнительного профессионального образования в целях обеспечения их качественной занятости;</a:t>
            </a:r>
          </a:p>
          <a:p>
            <a:pPr indent="0" algn="l">
              <a:buNone/>
            </a:pPr>
            <a:r>
              <a:rPr lang="ru-RU" b="0" i="0" dirty="0">
                <a:solidFill>
                  <a:srgbClr val="000000"/>
                </a:solidFill>
                <a:effectLst/>
              </a:rPr>
              <a:t>д) право на бесплатное посещение музеев, парков культуры и отдыха, выставок на территории Российской Федерации независимо от места жительства в порядке и на условиях, которые определены в субъектах Российской Федерации</a:t>
            </a:r>
          </a:p>
          <a:p>
            <a:endParaRPr lang="ru-RU" dirty="0"/>
          </a:p>
        </p:txBody>
      </p:sp>
    </p:spTree>
    <p:extLst>
      <p:ext uri="{BB962C8B-B14F-4D97-AF65-F5344CB8AC3E}">
        <p14:creationId xmlns:p14="http://schemas.microsoft.com/office/powerpoint/2010/main" val="4093219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086E09-81A2-41CF-B024-487948543DB0}"/>
              </a:ext>
            </a:extLst>
          </p:cNvPr>
          <p:cNvSpPr>
            <a:spLocks noGrp="1"/>
          </p:cNvSpPr>
          <p:nvPr>
            <p:ph type="title"/>
          </p:nvPr>
        </p:nvSpPr>
        <p:spPr/>
        <p:txBody>
          <a:bodyPr>
            <a:normAutofit/>
          </a:bodyPr>
          <a:lstStyle/>
          <a:p>
            <a:pPr indent="0" algn="ctr">
              <a:buNone/>
            </a:pPr>
            <a:r>
              <a:rPr lang="ru-RU" b="0" i="0" dirty="0">
                <a:solidFill>
                  <a:srgbClr val="000000"/>
                </a:solidFill>
                <a:effectLst/>
              </a:rPr>
              <a:t>Рекомендовать высшим должностным лицам субъектов Российской Федерации:</a:t>
            </a:r>
          </a:p>
        </p:txBody>
      </p:sp>
      <p:sp>
        <p:nvSpPr>
          <p:cNvPr id="3" name="Объект 2">
            <a:extLst>
              <a:ext uri="{FF2B5EF4-FFF2-40B4-BE49-F238E27FC236}">
                <a16:creationId xmlns:a16="http://schemas.microsoft.com/office/drawing/2014/main" id="{7608B6AE-8B0B-4B11-8955-09AE9CD0B99E}"/>
              </a:ext>
            </a:extLst>
          </p:cNvPr>
          <p:cNvSpPr>
            <a:spLocks noGrp="1"/>
          </p:cNvSpPr>
          <p:nvPr>
            <p:ph idx="1"/>
          </p:nvPr>
        </p:nvSpPr>
        <p:spPr>
          <a:xfrm>
            <a:off x="721361" y="2015732"/>
            <a:ext cx="10333494" cy="4037749"/>
          </a:xfrm>
        </p:spPr>
        <p:txBody>
          <a:bodyPr>
            <a:normAutofit/>
          </a:bodyPr>
          <a:lstStyle/>
          <a:p>
            <a:pPr indent="0" algn="l">
              <a:buNone/>
            </a:pPr>
            <a:r>
              <a:rPr lang="ru-RU" b="0" i="0" dirty="0">
                <a:solidFill>
                  <a:srgbClr val="000000"/>
                </a:solidFill>
                <a:effectLst/>
              </a:rPr>
              <a:t>а) установить следующие меры социальной поддержки многодетных семей:</a:t>
            </a:r>
          </a:p>
          <a:p>
            <a:pPr indent="342900" algn="l"/>
            <a:r>
              <a:rPr lang="ru-RU" b="0" i="0" dirty="0">
                <a:solidFill>
                  <a:srgbClr val="000000"/>
                </a:solidFill>
                <a:effectLst/>
              </a:rPr>
              <a:t>бесплатное обеспечение детей в возрасте до 6 лет лекарственными препаратами по рецептам на лекарственные препараты;</a:t>
            </a:r>
          </a:p>
          <a:p>
            <a:pPr indent="342900" algn="l"/>
            <a:r>
              <a:rPr lang="ru-RU" b="0" i="0" dirty="0">
                <a:solidFill>
                  <a:srgbClr val="000000"/>
                </a:solidFill>
                <a:effectLst/>
              </a:rPr>
              <a:t>предоставление обучающимся общеобразовательных организаций бесплатного проезда автомобильным транспортом (за исключением такси) в городском и пригородном сообщении, городским наземным электрическим транспортом и метрополитеном;</a:t>
            </a:r>
          </a:p>
          <a:p>
            <a:pPr indent="342900" algn="l"/>
            <a:r>
              <a:rPr lang="ru-RU" b="0" i="0" dirty="0">
                <a:solidFill>
                  <a:srgbClr val="000000"/>
                </a:solidFill>
                <a:effectLst/>
              </a:rPr>
              <a:t>предоставление бесплатного питания обучающимся в общеобразовательных и профессиональных образовательных организациях субъектов Российской Федерации;</a:t>
            </a:r>
          </a:p>
          <a:p>
            <a:endParaRPr lang="ru-RU" dirty="0"/>
          </a:p>
        </p:txBody>
      </p:sp>
    </p:spTree>
    <p:extLst>
      <p:ext uri="{BB962C8B-B14F-4D97-AF65-F5344CB8AC3E}">
        <p14:creationId xmlns:p14="http://schemas.microsoft.com/office/powerpoint/2010/main" val="4231272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577039-4070-4135-AB6A-B2A67B8DBA61}"/>
              </a:ext>
            </a:extLst>
          </p:cNvPr>
          <p:cNvSpPr>
            <a:spLocks noGrp="1"/>
          </p:cNvSpPr>
          <p:nvPr>
            <p:ph type="title"/>
          </p:nvPr>
        </p:nvSpPr>
        <p:spPr>
          <a:xfrm>
            <a:off x="1451579" y="867037"/>
            <a:ext cx="9603275" cy="1049235"/>
          </a:xfrm>
        </p:spPr>
        <p:txBody>
          <a:bodyPr/>
          <a:lstStyle/>
          <a:p>
            <a:pPr algn="ctr"/>
            <a:r>
              <a:rPr lang="ru-RU" dirty="0"/>
              <a:t>(продолжение)</a:t>
            </a:r>
          </a:p>
        </p:txBody>
      </p:sp>
      <p:sp>
        <p:nvSpPr>
          <p:cNvPr id="3" name="Объект 2">
            <a:extLst>
              <a:ext uri="{FF2B5EF4-FFF2-40B4-BE49-F238E27FC236}">
                <a16:creationId xmlns:a16="http://schemas.microsoft.com/office/drawing/2014/main" id="{5C2534C1-F829-4C04-9D77-CEB83CFD9859}"/>
              </a:ext>
            </a:extLst>
          </p:cNvPr>
          <p:cNvSpPr>
            <a:spLocks noGrp="1"/>
          </p:cNvSpPr>
          <p:nvPr>
            <p:ph idx="1"/>
          </p:nvPr>
        </p:nvSpPr>
        <p:spPr>
          <a:xfrm>
            <a:off x="1004539" y="1916272"/>
            <a:ext cx="10293381" cy="4110748"/>
          </a:xfrm>
        </p:spPr>
        <p:txBody>
          <a:bodyPr>
            <a:normAutofit lnSpcReduction="10000"/>
          </a:bodyPr>
          <a:lstStyle/>
          <a:p>
            <a:pPr indent="342900" algn="l"/>
            <a:r>
              <a:rPr lang="ru-RU" b="0" i="0" dirty="0">
                <a:solidFill>
                  <a:srgbClr val="000000"/>
                </a:solidFill>
                <a:effectLst/>
                <a:latin typeface="+mj-lt"/>
              </a:rPr>
              <a:t>обеспечение обучающихся общеобразовательных организаций в соответствии с установленными нормативами одеждой для посещения учебных занятий, а также спортивной формой на весь период обучения;</a:t>
            </a:r>
          </a:p>
          <a:p>
            <a:pPr indent="342900" algn="l"/>
            <a:r>
              <a:rPr lang="ru-RU" b="0" i="0" dirty="0">
                <a:solidFill>
                  <a:srgbClr val="000000"/>
                </a:solidFill>
                <a:effectLst/>
                <a:latin typeface="+mj-lt"/>
              </a:rPr>
              <a:t>прием детей в организации, осуществляющие образовательную деятельность по реализации образовательных программ дошкольного образования, в первоочередном порядке;</a:t>
            </a:r>
          </a:p>
          <a:p>
            <a:pPr indent="342900" algn="l"/>
            <a:r>
              <a:rPr lang="ru-RU" b="0" i="0" dirty="0">
                <a:solidFill>
                  <a:srgbClr val="000000"/>
                </a:solidFill>
                <a:effectLst/>
                <a:latin typeface="+mj-lt"/>
              </a:rPr>
              <a:t>предоставление льгот по оплате жилья и коммунальных услуг в размере не ниже 30 процентов от установленного размера оплаты;</a:t>
            </a:r>
          </a:p>
          <a:p>
            <a:pPr indent="342900" algn="l"/>
            <a:r>
              <a:rPr lang="ru-RU" b="0" i="0" dirty="0">
                <a:solidFill>
                  <a:srgbClr val="000000"/>
                </a:solidFill>
                <a:effectLst/>
                <a:latin typeface="+mj-lt"/>
              </a:rPr>
              <a:t>содействие в улучшении жилищных условий и предоставлении земельных участков, обеспеченных необходимыми объектами инфраструктуры;</a:t>
            </a:r>
          </a:p>
          <a:p>
            <a:endParaRPr lang="ru-RU" dirty="0"/>
          </a:p>
        </p:txBody>
      </p:sp>
      <p:pic>
        <p:nvPicPr>
          <p:cNvPr id="16386" name="Picture 2" descr="Picture background">
            <a:extLst>
              <a:ext uri="{FF2B5EF4-FFF2-40B4-BE49-F238E27FC236}">
                <a16:creationId xmlns:a16="http://schemas.microsoft.com/office/drawing/2014/main" id="{552A0B90-056F-4D6B-8CEC-8843A5B9F1E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33" y="0"/>
            <a:ext cx="2455783" cy="181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95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CDDB5E-63E7-45ED-A4FA-4ACA7BD6EDE5}"/>
              </a:ext>
            </a:extLst>
          </p:cNvPr>
          <p:cNvSpPr>
            <a:spLocks noGrp="1"/>
          </p:cNvSpPr>
          <p:nvPr>
            <p:ph type="title"/>
          </p:nvPr>
        </p:nvSpPr>
        <p:spPr/>
        <p:txBody>
          <a:bodyPr/>
          <a:lstStyle/>
          <a:p>
            <a:pPr algn="ctr"/>
            <a:r>
              <a:rPr lang="ru-RU" dirty="0">
                <a:effectLst>
                  <a:outerShdw blurRad="38100" dist="38100" dir="2700000" algn="tl">
                    <a:srgbClr val="000000">
                      <a:alpha val="43137"/>
                    </a:srgbClr>
                  </a:outerShdw>
                </a:effectLst>
              </a:rPr>
              <a:t>Основные </a:t>
            </a:r>
            <a:r>
              <a:rPr lang="ru-RU" dirty="0"/>
              <a:t>направления</a:t>
            </a:r>
            <a:r>
              <a:rPr lang="ru-RU" dirty="0">
                <a:effectLst>
                  <a:outerShdw blurRad="38100" dist="38100" dir="2700000" algn="tl">
                    <a:srgbClr val="000000">
                      <a:alpha val="43137"/>
                    </a:srgbClr>
                  </a:outerShdw>
                </a:effectLst>
              </a:rPr>
              <a:t> системы социальной защиты</a:t>
            </a:r>
          </a:p>
        </p:txBody>
      </p:sp>
      <p:sp>
        <p:nvSpPr>
          <p:cNvPr id="3" name="Объект 2">
            <a:extLst>
              <a:ext uri="{FF2B5EF4-FFF2-40B4-BE49-F238E27FC236}">
                <a16:creationId xmlns:a16="http://schemas.microsoft.com/office/drawing/2014/main" id="{DA3BE3F8-491C-40BF-AC19-7349C2E0D3A5}"/>
              </a:ext>
            </a:extLst>
          </p:cNvPr>
          <p:cNvSpPr>
            <a:spLocks noGrp="1"/>
          </p:cNvSpPr>
          <p:nvPr>
            <p:ph idx="1"/>
          </p:nvPr>
        </p:nvSpPr>
        <p:spPr/>
        <p:txBody>
          <a:bodyPr/>
          <a:lstStyle/>
          <a:p>
            <a:r>
              <a:rPr lang="ru-RU" dirty="0"/>
              <a:t>Социальное обеспечение – это один из способов распределения части ВВП путем предоставления гражданам материальных благ в целях выравнивания их личных доходов в случаях наступления социальных рисков за счет средств целевых финансовых источников в объеме и на условиях, строго нормируемых обществом, государством, для поддержания их полноценного социального статуса</a:t>
            </a:r>
          </a:p>
          <a:p>
            <a:r>
              <a:rPr lang="ru-RU" dirty="0"/>
              <a:t>Социальное страхование – это основное направление социальной защиты, предназначенное для материального обеспечения населения в случае наступления социальных рисков.</a:t>
            </a:r>
          </a:p>
        </p:txBody>
      </p:sp>
      <p:pic>
        <p:nvPicPr>
          <p:cNvPr id="14338" name="Picture 2" descr="Picture background">
            <a:extLst>
              <a:ext uri="{FF2B5EF4-FFF2-40B4-BE49-F238E27FC236}">
                <a16:creationId xmlns:a16="http://schemas.microsoft.com/office/drawing/2014/main" id="{425EC3BF-C59A-4C99-82BE-7C488DCF9AC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6590" y="4467568"/>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08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0DCE0-D335-49DF-B87A-F742668D8894}"/>
              </a:ext>
            </a:extLst>
          </p:cNvPr>
          <p:cNvSpPr>
            <a:spLocks noGrp="1"/>
          </p:cNvSpPr>
          <p:nvPr>
            <p:ph type="title"/>
          </p:nvPr>
        </p:nvSpPr>
        <p:spPr/>
        <p:txBody>
          <a:bodyPr/>
          <a:lstStyle/>
          <a:p>
            <a:r>
              <a:rPr lang="ru-RU" i="0" dirty="0">
                <a:solidFill>
                  <a:srgbClr val="0B1F33"/>
                </a:solidFill>
                <a:effectLst/>
              </a:rPr>
              <a:t>Федеральные льготы многодетным семьям</a:t>
            </a:r>
            <a:endParaRPr lang="ru-RU" dirty="0"/>
          </a:p>
        </p:txBody>
      </p:sp>
      <p:sp>
        <p:nvSpPr>
          <p:cNvPr id="3" name="Объект 2">
            <a:extLst>
              <a:ext uri="{FF2B5EF4-FFF2-40B4-BE49-F238E27FC236}">
                <a16:creationId xmlns:a16="http://schemas.microsoft.com/office/drawing/2014/main" id="{F17D902C-A526-4FAD-95A4-3950DACDD868}"/>
              </a:ext>
            </a:extLst>
          </p:cNvPr>
          <p:cNvSpPr>
            <a:spLocks noGrp="1"/>
          </p:cNvSpPr>
          <p:nvPr>
            <p:ph idx="1"/>
          </p:nvPr>
        </p:nvSpPr>
        <p:spPr>
          <a:xfrm>
            <a:off x="838200" y="1937385"/>
            <a:ext cx="10515600" cy="4351338"/>
          </a:xfrm>
        </p:spPr>
        <p:txBody>
          <a:bodyPr>
            <a:normAutofit lnSpcReduction="10000"/>
          </a:bodyPr>
          <a:lstStyle/>
          <a:p>
            <a:pPr algn="l" fontAlgn="base">
              <a:buFont typeface="Arial" panose="020B0604020202020204" pitchFamily="34" charset="0"/>
              <a:buChar char="•"/>
            </a:pPr>
            <a:r>
              <a:rPr lang="ru-RU" sz="2400" b="0" i="0" dirty="0">
                <a:solidFill>
                  <a:srgbClr val="0B1F33"/>
                </a:solidFill>
                <a:effectLst/>
              </a:rPr>
              <a:t>Ежегодный отпуск в удобное время, если в семье трое и более детей до 18 лет, а младшему нет 14 лет</a:t>
            </a:r>
          </a:p>
          <a:p>
            <a:pPr algn="l" fontAlgn="base">
              <a:buFont typeface="Arial" panose="020B0604020202020204" pitchFamily="34" charset="0"/>
              <a:buChar char="•"/>
            </a:pPr>
            <a:r>
              <a:rPr lang="ru-RU" sz="2400" b="0" i="0" dirty="0">
                <a:solidFill>
                  <a:srgbClr val="0B1F33"/>
                </a:solidFill>
                <a:effectLst/>
              </a:rPr>
              <a:t>Вычет по земельному налогу в размере кадастровой стоимости 600 кв. м площади одного участка</a:t>
            </a:r>
          </a:p>
          <a:p>
            <a:pPr fontAlgn="base"/>
            <a:r>
              <a:rPr lang="ru-RU" sz="2400" b="0" i="0" dirty="0">
                <a:solidFill>
                  <a:srgbClr val="0B1F33"/>
                </a:solidFill>
                <a:effectLst/>
              </a:rPr>
              <a:t>Дополнительный вычет по налогу на имущество для одного объекта в размере кадастровой стоимости 5 кв. м общей площади квартиры и 7 кв. м — общей площади дома на каждого </a:t>
            </a:r>
            <a:r>
              <a:rPr lang="ru-RU" sz="2400" dirty="0">
                <a:solidFill>
                  <a:srgbClr val="0B1F33"/>
                </a:solidFill>
              </a:rPr>
              <a:t>ребёнка до 18 лет</a:t>
            </a:r>
          </a:p>
          <a:p>
            <a:pPr fontAlgn="base"/>
            <a:r>
              <a:rPr lang="ru-RU" sz="2400" dirty="0">
                <a:solidFill>
                  <a:srgbClr val="0B1F33"/>
                </a:solidFill>
              </a:rPr>
              <a:t>Субсидия на погашение ипотеки — до 450 000 ₽</a:t>
            </a:r>
          </a:p>
          <a:p>
            <a:pPr fontAlgn="base"/>
            <a:r>
              <a:rPr lang="ru-RU" sz="2400" dirty="0">
                <a:solidFill>
                  <a:srgbClr val="0B1F33"/>
                </a:solidFill>
              </a:rPr>
              <a:t>Досрочная пенсия для мамы</a:t>
            </a:r>
          </a:p>
          <a:p>
            <a:pPr marL="0" indent="0">
              <a:buNone/>
            </a:pPr>
            <a:endParaRPr lang="ru-RU" dirty="0"/>
          </a:p>
        </p:txBody>
      </p:sp>
      <p:pic>
        <p:nvPicPr>
          <p:cNvPr id="8194" name="Picture 2">
            <a:extLst>
              <a:ext uri="{FF2B5EF4-FFF2-40B4-BE49-F238E27FC236}">
                <a16:creationId xmlns:a16="http://schemas.microsoft.com/office/drawing/2014/main" id="{4926A671-6407-405C-ABEF-EC8A7FB27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0" y="5272431"/>
            <a:ext cx="15621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452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59FF17-833C-40BA-87B2-0D9264B9B9FC}"/>
              </a:ext>
            </a:extLst>
          </p:cNvPr>
          <p:cNvSpPr>
            <a:spLocks noGrp="1"/>
          </p:cNvSpPr>
          <p:nvPr>
            <p:ph type="title"/>
          </p:nvPr>
        </p:nvSpPr>
        <p:spPr/>
        <p:txBody>
          <a:bodyPr/>
          <a:lstStyle/>
          <a:p>
            <a:pPr algn="ctr"/>
            <a:r>
              <a:rPr lang="ru-RU" i="0" dirty="0">
                <a:solidFill>
                  <a:srgbClr val="0B1F33"/>
                </a:solidFill>
                <a:effectLst/>
                <a:latin typeface="+mn-lt"/>
              </a:rPr>
              <a:t>Федеральные льготы многодетным семьям</a:t>
            </a:r>
            <a:endParaRPr lang="ru-RU" dirty="0">
              <a:latin typeface="+mn-lt"/>
            </a:endParaRPr>
          </a:p>
        </p:txBody>
      </p:sp>
      <p:sp>
        <p:nvSpPr>
          <p:cNvPr id="3" name="Объект 2">
            <a:extLst>
              <a:ext uri="{FF2B5EF4-FFF2-40B4-BE49-F238E27FC236}">
                <a16:creationId xmlns:a16="http://schemas.microsoft.com/office/drawing/2014/main" id="{D99EBAF3-BE2A-407D-89E1-AD167378935D}"/>
              </a:ext>
            </a:extLst>
          </p:cNvPr>
          <p:cNvSpPr>
            <a:spLocks noGrp="1"/>
          </p:cNvSpPr>
          <p:nvPr>
            <p:ph idx="1"/>
          </p:nvPr>
        </p:nvSpPr>
        <p:spPr>
          <a:xfrm>
            <a:off x="335280" y="2015732"/>
            <a:ext cx="11277599" cy="4037749"/>
          </a:xfrm>
        </p:spPr>
        <p:txBody>
          <a:bodyPr>
            <a:normAutofit fontScale="92500" lnSpcReduction="20000"/>
          </a:bodyPr>
          <a:lstStyle/>
          <a:p>
            <a:pPr algn="l" fontAlgn="base">
              <a:buFont typeface="Arial" panose="020B0604020202020204" pitchFamily="34" charset="0"/>
              <a:buChar char="•"/>
            </a:pPr>
            <a:r>
              <a:rPr lang="ru-RU" sz="2800" b="0" i="0" dirty="0">
                <a:solidFill>
                  <a:srgbClr val="0B1F33"/>
                </a:solidFill>
                <a:effectLst/>
              </a:rPr>
              <a:t>Ежемесячный стандартный налоговый вычет:</a:t>
            </a:r>
          </a:p>
          <a:p>
            <a:pPr marL="742950" lvl="1" indent="-285750" algn="l" fontAlgn="base">
              <a:buFont typeface="Arial" panose="020B0604020202020204" pitchFamily="34" charset="0"/>
              <a:buChar char="•"/>
            </a:pPr>
            <a:r>
              <a:rPr lang="ru-RU" sz="2400" b="0" i="0" dirty="0">
                <a:solidFill>
                  <a:srgbClr val="0B1F33"/>
                </a:solidFill>
                <a:effectLst/>
              </a:rPr>
              <a:t>на первого и второго ребёнка — 1 400 ₽</a:t>
            </a:r>
          </a:p>
          <a:p>
            <a:pPr marL="742950" lvl="1" indent="-285750" algn="l" fontAlgn="base">
              <a:buFont typeface="Arial" panose="020B0604020202020204" pitchFamily="34" charset="0"/>
              <a:buChar char="•"/>
            </a:pPr>
            <a:r>
              <a:rPr lang="ru-RU" sz="2400" b="0" i="0" dirty="0">
                <a:solidFill>
                  <a:srgbClr val="0B1F33"/>
                </a:solidFill>
                <a:effectLst/>
              </a:rPr>
              <a:t>третьего ребёнка и каждого последующего — 3 000 ₽</a:t>
            </a:r>
          </a:p>
          <a:p>
            <a:pPr algn="l" fontAlgn="base">
              <a:buFont typeface="Arial" panose="020B0604020202020204" pitchFamily="34" charset="0"/>
              <a:buChar char="•"/>
            </a:pPr>
            <a:r>
              <a:rPr lang="ru-RU" sz="2800" b="0" i="0" dirty="0">
                <a:solidFill>
                  <a:srgbClr val="0B1F33"/>
                </a:solidFill>
                <a:effectLst/>
              </a:rPr>
              <a:t>Дополнительный налоговый вычет, если в семье есть ребёнок‑инвалид до 18 лет или ребёнок — инвалид I или II группы до 24 лет, обучающийся очно. Суммируется с базовым вычетом на ребёнка. Сумма зависит от степени родства:</a:t>
            </a:r>
          </a:p>
          <a:p>
            <a:pPr marL="742950" lvl="1" indent="-285750" algn="l" fontAlgn="base">
              <a:buFont typeface="Arial" panose="020B0604020202020204" pitchFamily="34" charset="0"/>
              <a:buChar char="•"/>
            </a:pPr>
            <a:r>
              <a:rPr lang="ru-RU" sz="2400" b="0" i="0" dirty="0">
                <a:solidFill>
                  <a:srgbClr val="0B1F33"/>
                </a:solidFill>
                <a:effectLst/>
              </a:rPr>
              <a:t>родитель, супруг родителя — 12 000 ₽</a:t>
            </a:r>
          </a:p>
          <a:p>
            <a:pPr marL="742950" lvl="1" indent="-285750" algn="l" fontAlgn="base">
              <a:buFont typeface="Arial" panose="020B0604020202020204" pitchFamily="34" charset="0"/>
              <a:buChar char="•"/>
            </a:pPr>
            <a:r>
              <a:rPr lang="ru-RU" sz="2400" b="0" i="0" dirty="0">
                <a:solidFill>
                  <a:srgbClr val="0B1F33"/>
                </a:solidFill>
                <a:effectLst/>
              </a:rPr>
              <a:t>опекун, попечитель, приёмный родитель и их супруги — 6 000 ₽</a:t>
            </a:r>
          </a:p>
          <a:p>
            <a:endParaRPr lang="ru-RU" sz="2400" dirty="0"/>
          </a:p>
        </p:txBody>
      </p:sp>
    </p:spTree>
    <p:extLst>
      <p:ext uri="{BB962C8B-B14F-4D97-AF65-F5344CB8AC3E}">
        <p14:creationId xmlns:p14="http://schemas.microsoft.com/office/powerpoint/2010/main" val="4143416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7A7218-34C3-4FFF-8A08-7F003B83E66B}"/>
              </a:ext>
            </a:extLst>
          </p:cNvPr>
          <p:cNvSpPr>
            <a:spLocks noGrp="1"/>
          </p:cNvSpPr>
          <p:nvPr>
            <p:ph type="title"/>
          </p:nvPr>
        </p:nvSpPr>
        <p:spPr/>
        <p:txBody>
          <a:bodyPr/>
          <a:lstStyle/>
          <a:p>
            <a:pPr algn="ctr"/>
            <a:r>
              <a:rPr lang="ru-RU" b="0" i="0" dirty="0">
                <a:solidFill>
                  <a:srgbClr val="0B1F33"/>
                </a:solidFill>
                <a:effectLst/>
                <a:latin typeface="+mn-lt"/>
              </a:rPr>
              <a:t>Дополнительные льготы могут быть предусмотрены на уровне регионов:</a:t>
            </a:r>
            <a:endParaRPr lang="ru-RU" dirty="0">
              <a:latin typeface="+mn-lt"/>
            </a:endParaRPr>
          </a:p>
        </p:txBody>
      </p:sp>
      <p:sp>
        <p:nvSpPr>
          <p:cNvPr id="3" name="Объект 2">
            <a:extLst>
              <a:ext uri="{FF2B5EF4-FFF2-40B4-BE49-F238E27FC236}">
                <a16:creationId xmlns:a16="http://schemas.microsoft.com/office/drawing/2014/main" id="{F20A07AC-21BF-407B-8425-693646021317}"/>
              </a:ext>
            </a:extLst>
          </p:cNvPr>
          <p:cNvSpPr>
            <a:spLocks noGrp="1"/>
          </p:cNvSpPr>
          <p:nvPr>
            <p:ph idx="1"/>
          </p:nvPr>
        </p:nvSpPr>
        <p:spPr/>
        <p:txBody>
          <a:bodyPr>
            <a:normAutofit fontScale="92500" lnSpcReduction="10000"/>
          </a:bodyPr>
          <a:lstStyle/>
          <a:p>
            <a:pPr fontAlgn="base"/>
            <a:r>
              <a:rPr lang="ru-RU" sz="2400" dirty="0">
                <a:solidFill>
                  <a:srgbClr val="0B1F33"/>
                </a:solidFill>
                <a:latin typeface="inherit"/>
              </a:rPr>
              <a:t>бесплатный земельный участок или компенсация</a:t>
            </a:r>
          </a:p>
          <a:p>
            <a:pPr fontAlgn="base"/>
            <a:r>
              <a:rPr lang="ru-RU" sz="2400" dirty="0">
                <a:solidFill>
                  <a:srgbClr val="0B1F33"/>
                </a:solidFill>
                <a:latin typeface="inherit"/>
              </a:rPr>
              <a:t>бесплатное питание для школьников или компенсация его стоимости</a:t>
            </a:r>
          </a:p>
          <a:p>
            <a:pPr fontAlgn="base"/>
            <a:r>
              <a:rPr lang="ru-RU" sz="2400" dirty="0">
                <a:solidFill>
                  <a:srgbClr val="0B1F33"/>
                </a:solidFill>
                <a:latin typeface="inherit"/>
              </a:rPr>
              <a:t>компенсация проезда на общественном транспорте</a:t>
            </a:r>
          </a:p>
          <a:p>
            <a:pPr fontAlgn="base"/>
            <a:r>
              <a:rPr lang="ru-RU" sz="2400" dirty="0">
                <a:solidFill>
                  <a:srgbClr val="0B1F33"/>
                </a:solidFill>
                <a:latin typeface="inherit"/>
              </a:rPr>
              <a:t>скидки на оплату </a:t>
            </a:r>
            <a:r>
              <a:rPr lang="ru-RU" sz="2400" b="0" i="0" dirty="0">
                <a:solidFill>
                  <a:srgbClr val="0B1F33"/>
                </a:solidFill>
                <a:effectLst/>
                <a:latin typeface="inherit"/>
              </a:rPr>
              <a:t>услуг ЖКХ</a:t>
            </a:r>
          </a:p>
          <a:p>
            <a:pPr algn="l" fontAlgn="base">
              <a:buFont typeface="Arial" panose="020B0604020202020204" pitchFamily="34" charset="0"/>
              <a:buChar char="•"/>
            </a:pPr>
            <a:r>
              <a:rPr lang="ru-RU" sz="2400" b="0" i="0" dirty="0">
                <a:solidFill>
                  <a:srgbClr val="0B1F33"/>
                </a:solidFill>
                <a:effectLst/>
                <a:latin typeface="inherit"/>
              </a:rPr>
              <a:t>бесплатные лекарства, предоставляемые по рецептам врачей, для детей до 6 лет</a:t>
            </a:r>
          </a:p>
          <a:p>
            <a:pPr algn="l" fontAlgn="base">
              <a:buFont typeface="Arial" panose="020B0604020202020204" pitchFamily="34" charset="0"/>
              <a:buChar char="•"/>
            </a:pPr>
            <a:r>
              <a:rPr lang="ru-RU" sz="2400" b="0" i="0" dirty="0">
                <a:solidFill>
                  <a:srgbClr val="0B1F33"/>
                </a:solidFill>
                <a:effectLst/>
                <a:latin typeface="inherit"/>
              </a:rPr>
              <a:t>первоочередное зачисление в детский сад</a:t>
            </a:r>
          </a:p>
          <a:p>
            <a:endParaRPr lang="ru-RU" dirty="0"/>
          </a:p>
        </p:txBody>
      </p:sp>
    </p:spTree>
    <p:extLst>
      <p:ext uri="{BB962C8B-B14F-4D97-AF65-F5344CB8AC3E}">
        <p14:creationId xmlns:p14="http://schemas.microsoft.com/office/powerpoint/2010/main" val="1115690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ADCF26-BA18-48C8-A771-9C93FEF23041}"/>
              </a:ext>
            </a:extLst>
          </p:cNvPr>
          <p:cNvSpPr>
            <a:spLocks noGrp="1"/>
          </p:cNvSpPr>
          <p:nvPr>
            <p:ph type="title"/>
          </p:nvPr>
        </p:nvSpPr>
        <p:spPr/>
        <p:txBody>
          <a:bodyPr/>
          <a:lstStyle/>
          <a:p>
            <a:pPr algn="ctr"/>
            <a:r>
              <a:rPr lang="ru-RU" b="0" i="0" dirty="0">
                <a:solidFill>
                  <a:srgbClr val="0B1F33"/>
                </a:solidFill>
                <a:effectLst/>
                <a:latin typeface="+mn-lt"/>
              </a:rPr>
              <a:t>Дополнительные льготы могут быть предусмотрены на уровне регионов:</a:t>
            </a:r>
            <a:endParaRPr lang="ru-RU" dirty="0">
              <a:latin typeface="+mn-lt"/>
            </a:endParaRPr>
          </a:p>
        </p:txBody>
      </p:sp>
      <p:sp>
        <p:nvSpPr>
          <p:cNvPr id="3" name="Объект 2">
            <a:extLst>
              <a:ext uri="{FF2B5EF4-FFF2-40B4-BE49-F238E27FC236}">
                <a16:creationId xmlns:a16="http://schemas.microsoft.com/office/drawing/2014/main" id="{2717ED7D-8D39-40D1-814B-4C011BEA8CFB}"/>
              </a:ext>
            </a:extLst>
          </p:cNvPr>
          <p:cNvSpPr>
            <a:spLocks noGrp="1"/>
          </p:cNvSpPr>
          <p:nvPr>
            <p:ph idx="1"/>
          </p:nvPr>
        </p:nvSpPr>
        <p:spPr/>
        <p:txBody>
          <a:bodyPr/>
          <a:lstStyle/>
          <a:p>
            <a:pPr algn="l" fontAlgn="base">
              <a:buFont typeface="Arial" panose="020B0604020202020204" pitchFamily="34" charset="0"/>
              <a:buChar char="•"/>
            </a:pPr>
            <a:r>
              <a:rPr lang="ru-RU" sz="2400" b="0" i="0" dirty="0">
                <a:solidFill>
                  <a:srgbClr val="0B1F33"/>
                </a:solidFill>
                <a:effectLst/>
                <a:latin typeface="inherit"/>
              </a:rPr>
              <a:t>компенсация за приобретение школьной формы</a:t>
            </a:r>
          </a:p>
          <a:p>
            <a:pPr algn="l" fontAlgn="base">
              <a:buFont typeface="Arial" panose="020B0604020202020204" pitchFamily="34" charset="0"/>
              <a:buChar char="•"/>
            </a:pPr>
            <a:r>
              <a:rPr lang="ru-RU" sz="2400" b="0" i="0" dirty="0">
                <a:solidFill>
                  <a:srgbClr val="0B1F33"/>
                </a:solidFill>
                <a:effectLst/>
                <a:latin typeface="inherit"/>
              </a:rPr>
              <a:t>льготы на посещение музеев, парков, выставок и других учреждений культуры</a:t>
            </a:r>
          </a:p>
          <a:p>
            <a:pPr algn="l" fontAlgn="base">
              <a:buFont typeface="Arial" panose="020B0604020202020204" pitchFamily="34" charset="0"/>
              <a:buChar char="•"/>
            </a:pPr>
            <a:r>
              <a:rPr lang="ru-RU" sz="2400" b="0" i="0" dirty="0">
                <a:solidFill>
                  <a:srgbClr val="0B1F33"/>
                </a:solidFill>
                <a:effectLst/>
                <a:latin typeface="inherit"/>
              </a:rPr>
              <a:t>снижение транспортного налога</a:t>
            </a:r>
          </a:p>
          <a:p>
            <a:pPr algn="l" fontAlgn="base">
              <a:buFont typeface="Arial" panose="020B0604020202020204" pitchFamily="34" charset="0"/>
              <a:buChar char="•"/>
            </a:pPr>
            <a:r>
              <a:rPr lang="ru-RU" sz="2400" b="0" i="0" dirty="0">
                <a:solidFill>
                  <a:srgbClr val="0B1F33"/>
                </a:solidFill>
                <a:effectLst/>
                <a:latin typeface="inherit"/>
              </a:rPr>
              <a:t>бесплатная парковка</a:t>
            </a:r>
          </a:p>
          <a:p>
            <a:pPr algn="l" fontAlgn="base">
              <a:buFont typeface="Arial" panose="020B0604020202020204" pitchFamily="34" charset="0"/>
              <a:buChar char="•"/>
            </a:pPr>
            <a:r>
              <a:rPr lang="ru-RU" sz="2400" b="0" i="0" dirty="0">
                <a:solidFill>
                  <a:srgbClr val="0B1F33"/>
                </a:solidFill>
                <a:effectLst/>
                <a:latin typeface="inherit"/>
              </a:rPr>
              <a:t>субсидии на покупку жилья</a:t>
            </a:r>
          </a:p>
          <a:p>
            <a:endParaRPr lang="ru-RU" dirty="0"/>
          </a:p>
        </p:txBody>
      </p:sp>
      <p:pic>
        <p:nvPicPr>
          <p:cNvPr id="15364" name="Picture 4" descr="Picture background">
            <a:extLst>
              <a:ext uri="{FF2B5EF4-FFF2-40B4-BE49-F238E27FC236}">
                <a16:creationId xmlns:a16="http://schemas.microsoft.com/office/drawing/2014/main" id="{7309DD30-9421-48F7-9DC7-AC1F3175DFD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09595" y="4311015"/>
            <a:ext cx="2734506" cy="263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30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0AB1A2-50B9-4AE7-BDAB-3F9A7DCFF480}"/>
              </a:ext>
            </a:extLst>
          </p:cNvPr>
          <p:cNvSpPr>
            <a:spLocks noGrp="1"/>
          </p:cNvSpPr>
          <p:nvPr>
            <p:ph type="title"/>
          </p:nvPr>
        </p:nvSpPr>
        <p:spPr>
          <a:xfrm>
            <a:off x="1770300" y="804519"/>
            <a:ext cx="9603275" cy="1049235"/>
          </a:xfrm>
        </p:spPr>
        <p:txBody>
          <a:bodyPr>
            <a:normAutofit/>
          </a:bodyPr>
          <a:lstStyle/>
          <a:p>
            <a:pPr algn="ctr"/>
            <a:r>
              <a:rPr lang="ru-RU" dirty="0"/>
              <a:t>Меры социальной поддержки многодетной семьи в Свердловской области</a:t>
            </a:r>
          </a:p>
        </p:txBody>
      </p:sp>
      <p:sp>
        <p:nvSpPr>
          <p:cNvPr id="3" name="Объект 2">
            <a:extLst>
              <a:ext uri="{FF2B5EF4-FFF2-40B4-BE49-F238E27FC236}">
                <a16:creationId xmlns:a16="http://schemas.microsoft.com/office/drawing/2014/main" id="{78EC53F7-C7F6-4120-A19B-D083307B48EC}"/>
              </a:ext>
            </a:extLst>
          </p:cNvPr>
          <p:cNvSpPr>
            <a:spLocks noGrp="1"/>
          </p:cNvSpPr>
          <p:nvPr>
            <p:ph idx="1"/>
          </p:nvPr>
        </p:nvSpPr>
        <p:spPr>
          <a:xfrm>
            <a:off x="0" y="1825624"/>
            <a:ext cx="12029440" cy="4422776"/>
          </a:xfrm>
        </p:spPr>
        <p:txBody>
          <a:bodyPr>
            <a:normAutofit fontScale="92500" lnSpcReduction="20000"/>
          </a:bodyPr>
          <a:lstStyle/>
          <a:p>
            <a:pPr marL="0" indent="0" algn="just">
              <a:buNone/>
            </a:pPr>
            <a:r>
              <a:rPr lang="ru-RU" b="0" i="0" dirty="0">
                <a:solidFill>
                  <a:srgbClr val="333333"/>
                </a:solidFill>
                <a:effectLst/>
                <a:latin typeface="Verdana" panose="020B0604030504040204" pitchFamily="34" charset="0"/>
              </a:rPr>
              <a:t>1) ежемесячное пособие на проезд по территории Свердловской области на всех видах городского пассажирского транспорта и на автомобильном транспорте общего пользования в пригородном сообщении в размере 575 рублей на каждого ребенка, обучающегося в общеобразовательной организации;</a:t>
            </a:r>
          </a:p>
          <a:p>
            <a:pPr marL="0" indent="0" algn="just">
              <a:buNone/>
            </a:pPr>
            <a:r>
              <a:rPr lang="ru-RU" b="0" i="0" dirty="0">
                <a:solidFill>
                  <a:srgbClr val="333333"/>
                </a:solidFill>
                <a:effectLst/>
                <a:latin typeface="Verdana" panose="020B0604030504040204" pitchFamily="34" charset="0"/>
              </a:rPr>
              <a:t>2) компенсация расходов на оплату жилых помещений и коммунальных услуг в размере 30 процентов:</a:t>
            </a:r>
          </a:p>
          <a:p>
            <a:pPr algn="just"/>
            <a:r>
              <a:rPr lang="ru-RU" b="0" i="0" dirty="0">
                <a:solidFill>
                  <a:srgbClr val="333333"/>
                </a:solidFill>
                <a:effectLst/>
                <a:latin typeface="Verdana" panose="020B0604030504040204" pitchFamily="34" charset="0"/>
              </a:rPr>
              <a:t>платы за наем и (или) платы за содержание жилого помещения в пределах нормы, установленной Правительством Свердловской области;</a:t>
            </a:r>
          </a:p>
          <a:p>
            <a:pPr algn="just"/>
            <a:r>
              <a:rPr lang="ru-RU" b="0" i="0" dirty="0">
                <a:solidFill>
                  <a:srgbClr val="333333"/>
                </a:solidFill>
                <a:effectLst/>
                <a:latin typeface="Verdana" panose="020B0604030504040204" pitchFamily="34" charset="0"/>
              </a:rPr>
              <a:t>взноса на капитальный ремонт общего имущества в многоквартирном доме в пределах нормы, установленной Правительством Свердловской области, исходя из минимального размера такого взноса, установленного Правительством Свердловской области;</a:t>
            </a:r>
          </a:p>
          <a:p>
            <a:pPr algn="just"/>
            <a:r>
              <a:rPr lang="ru-RU" b="0" i="0" dirty="0">
                <a:solidFill>
                  <a:srgbClr val="333333"/>
                </a:solidFill>
                <a:effectLst/>
                <a:latin typeface="Verdana" panose="020B0604030504040204" pitchFamily="34" charset="0"/>
              </a:rPr>
              <a:t>платы за коммунальные услуги в пределах нормативов, установленных Правительством Свердловской области;</a:t>
            </a:r>
          </a:p>
          <a:p>
            <a:endParaRPr lang="ru-RU" dirty="0"/>
          </a:p>
        </p:txBody>
      </p:sp>
      <p:pic>
        <p:nvPicPr>
          <p:cNvPr id="9220" name="Picture 4">
            <a:extLst>
              <a:ext uri="{FF2B5EF4-FFF2-40B4-BE49-F238E27FC236}">
                <a16:creationId xmlns:a16="http://schemas.microsoft.com/office/drawing/2014/main" id="{2CF5DD16-80F5-4FE6-A9E4-C6D4AC5A2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631"/>
            <a:ext cx="1770300" cy="177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429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0AB1A2-50B9-4AE7-BDAB-3F9A7DCFF480}"/>
              </a:ext>
            </a:extLst>
          </p:cNvPr>
          <p:cNvSpPr>
            <a:spLocks noGrp="1"/>
          </p:cNvSpPr>
          <p:nvPr>
            <p:ph type="title"/>
          </p:nvPr>
        </p:nvSpPr>
        <p:spPr/>
        <p:txBody>
          <a:bodyPr>
            <a:normAutofit/>
          </a:bodyPr>
          <a:lstStyle/>
          <a:p>
            <a:pPr algn="ctr"/>
            <a:r>
              <a:rPr lang="ru-RU" dirty="0"/>
              <a:t>Меры социальной поддержки многодетной семьи в Свердловской области</a:t>
            </a:r>
          </a:p>
        </p:txBody>
      </p:sp>
      <p:sp>
        <p:nvSpPr>
          <p:cNvPr id="3" name="Объект 2">
            <a:extLst>
              <a:ext uri="{FF2B5EF4-FFF2-40B4-BE49-F238E27FC236}">
                <a16:creationId xmlns:a16="http://schemas.microsoft.com/office/drawing/2014/main" id="{78EC53F7-C7F6-4120-A19B-D083307B48EC}"/>
              </a:ext>
            </a:extLst>
          </p:cNvPr>
          <p:cNvSpPr>
            <a:spLocks noGrp="1"/>
          </p:cNvSpPr>
          <p:nvPr>
            <p:ph idx="1"/>
          </p:nvPr>
        </p:nvSpPr>
        <p:spPr>
          <a:xfrm>
            <a:off x="182881" y="2015732"/>
            <a:ext cx="10871974" cy="4037749"/>
          </a:xfrm>
        </p:spPr>
        <p:txBody>
          <a:bodyPr>
            <a:normAutofit/>
          </a:bodyPr>
          <a:lstStyle/>
          <a:p>
            <a:pPr marL="0" indent="0" algn="just">
              <a:buNone/>
            </a:pPr>
            <a:r>
              <a:rPr lang="ru-RU" b="0" i="0" dirty="0">
                <a:solidFill>
                  <a:srgbClr val="333333"/>
                </a:solidFill>
                <a:effectLst/>
              </a:rPr>
              <a:t>3) бесплатное обеспечение лекарственными препаратами детей в возрасте до 6 лет в фармацевтических организациях по рецептам врачей;4) бесплатный проезд по территории Свердловской области на автомобильном транспорте общего пользования (кроме такси) в междугородном сообщении для каждого ребенка, обучающегося в общеобразовательной организации;</a:t>
            </a:r>
          </a:p>
          <a:p>
            <a:pPr marL="0" indent="0" algn="just">
              <a:buNone/>
            </a:pPr>
            <a:r>
              <a:rPr lang="ru-RU" b="0" i="0" dirty="0">
                <a:solidFill>
                  <a:srgbClr val="333333"/>
                </a:solidFill>
                <a:effectLst/>
              </a:rPr>
              <a:t>5) бесплатное питание (завтрак или обед) для каждого ребенка, обучающегося по очной форме обучения в общеобразовательных организациях Свердловской области;</a:t>
            </a:r>
          </a:p>
          <a:p>
            <a:pPr marL="0" indent="0" algn="just">
              <a:buNone/>
            </a:pPr>
            <a:r>
              <a:rPr lang="ru-RU" b="0" i="0" dirty="0">
                <a:solidFill>
                  <a:srgbClr val="333333"/>
                </a:solidFill>
                <a:effectLst/>
              </a:rPr>
              <a:t>6) бесплатное посещение областных государственных и муниципальных музеев, а также выставок, организованных областными государственными и муниципальными учреждениями культуры и искусства;</a:t>
            </a:r>
          </a:p>
          <a:p>
            <a:endParaRPr lang="ru-RU" dirty="0"/>
          </a:p>
        </p:txBody>
      </p:sp>
    </p:spTree>
    <p:extLst>
      <p:ext uri="{BB962C8B-B14F-4D97-AF65-F5344CB8AC3E}">
        <p14:creationId xmlns:p14="http://schemas.microsoft.com/office/powerpoint/2010/main" val="3362084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0AB1A2-50B9-4AE7-BDAB-3F9A7DCFF480}"/>
              </a:ext>
            </a:extLst>
          </p:cNvPr>
          <p:cNvSpPr>
            <a:spLocks noGrp="1"/>
          </p:cNvSpPr>
          <p:nvPr>
            <p:ph type="title"/>
          </p:nvPr>
        </p:nvSpPr>
        <p:spPr/>
        <p:txBody>
          <a:bodyPr>
            <a:normAutofit/>
          </a:bodyPr>
          <a:lstStyle/>
          <a:p>
            <a:pPr algn="ctr"/>
            <a:r>
              <a:rPr lang="ru-RU" dirty="0"/>
              <a:t>Меры социальной поддержки многодетной семьи в Свердловской области</a:t>
            </a:r>
          </a:p>
        </p:txBody>
      </p:sp>
      <p:sp>
        <p:nvSpPr>
          <p:cNvPr id="3" name="Объект 2">
            <a:extLst>
              <a:ext uri="{FF2B5EF4-FFF2-40B4-BE49-F238E27FC236}">
                <a16:creationId xmlns:a16="http://schemas.microsoft.com/office/drawing/2014/main" id="{78EC53F7-C7F6-4120-A19B-D083307B48EC}"/>
              </a:ext>
            </a:extLst>
          </p:cNvPr>
          <p:cNvSpPr>
            <a:spLocks noGrp="1"/>
          </p:cNvSpPr>
          <p:nvPr>
            <p:ph idx="1"/>
          </p:nvPr>
        </p:nvSpPr>
        <p:spPr>
          <a:xfrm>
            <a:off x="243840" y="1853754"/>
            <a:ext cx="11460479" cy="4578108"/>
          </a:xfrm>
        </p:spPr>
        <p:txBody>
          <a:bodyPr>
            <a:normAutofit fontScale="92500" lnSpcReduction="10000"/>
          </a:bodyPr>
          <a:lstStyle/>
          <a:p>
            <a:pPr marL="0" indent="0" algn="just">
              <a:buNone/>
            </a:pPr>
            <a:r>
              <a:rPr lang="ru-RU" sz="2400" b="0" i="0" dirty="0">
                <a:solidFill>
                  <a:srgbClr val="333333"/>
                </a:solidFill>
                <a:effectLst/>
                <a:latin typeface="+mj-lt"/>
              </a:rPr>
              <a:t>7) первоочередное предоставление детям мест в дошкольных образовательных организациях;8) компенсация 90 процентов затрат, осуществленных в период с 1 января 2023 года по 31 декабря 2030 года, на подключение (технологическое присоединение) жилых помещений к газовым сетям или освобождение от 90 процентов затрат, осуществленных по 31 декабря 2030 года, на подключение (технологическое присоединение) жилых помещений к газовым сетям.</a:t>
            </a:r>
          </a:p>
          <a:p>
            <a:pPr marL="0" indent="0" algn="just">
              <a:buNone/>
            </a:pPr>
            <a:r>
              <a:rPr lang="ru-RU" sz="2400" b="0" i="0" dirty="0">
                <a:solidFill>
                  <a:srgbClr val="333333"/>
                </a:solidFill>
                <a:effectLst/>
                <a:latin typeface="+mj-lt"/>
              </a:rPr>
              <a:t>9) денежная компенсация на обеспечение бесплатным питанием (завтрак или обед) в размере, установленном Правительством Свердловской области, для каждого ребенка, обучающегося по очной форме обучения в государственной профессиональной образовательной организации Свердловской области по образовательной программе среднего профессионального образования.</a:t>
            </a:r>
          </a:p>
          <a:p>
            <a:endParaRPr lang="ru-RU" dirty="0">
              <a:latin typeface="+mj-lt"/>
            </a:endParaRPr>
          </a:p>
        </p:txBody>
      </p:sp>
    </p:spTree>
    <p:extLst>
      <p:ext uri="{BB962C8B-B14F-4D97-AF65-F5344CB8AC3E}">
        <p14:creationId xmlns:p14="http://schemas.microsoft.com/office/powerpoint/2010/main" val="274048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CDDB5E-63E7-45ED-A4FA-4ACA7BD6EDE5}"/>
              </a:ext>
            </a:extLst>
          </p:cNvPr>
          <p:cNvSpPr>
            <a:spLocks noGrp="1"/>
          </p:cNvSpPr>
          <p:nvPr>
            <p:ph type="title"/>
          </p:nvPr>
        </p:nvSpPr>
        <p:spPr/>
        <p:txBody>
          <a:bodyPr/>
          <a:lstStyle/>
          <a:p>
            <a:pPr algn="ctr"/>
            <a:r>
              <a:rPr lang="ru-RU" dirty="0"/>
              <a:t>Основные направления системы социальной защиты</a:t>
            </a:r>
          </a:p>
        </p:txBody>
      </p:sp>
      <p:sp>
        <p:nvSpPr>
          <p:cNvPr id="3" name="Объект 2">
            <a:extLst>
              <a:ext uri="{FF2B5EF4-FFF2-40B4-BE49-F238E27FC236}">
                <a16:creationId xmlns:a16="http://schemas.microsoft.com/office/drawing/2014/main" id="{DA3BE3F8-491C-40BF-AC19-7349C2E0D3A5}"/>
              </a:ext>
            </a:extLst>
          </p:cNvPr>
          <p:cNvSpPr>
            <a:spLocks noGrp="1"/>
          </p:cNvSpPr>
          <p:nvPr>
            <p:ph idx="1"/>
          </p:nvPr>
        </p:nvSpPr>
        <p:spPr>
          <a:xfrm>
            <a:off x="619761" y="2015732"/>
            <a:ext cx="10435094" cy="4181868"/>
          </a:xfrm>
        </p:spPr>
        <p:txBody>
          <a:bodyPr>
            <a:normAutofit/>
          </a:bodyPr>
          <a:lstStyle/>
          <a:p>
            <a:r>
              <a:rPr lang="ru-RU" sz="2400" dirty="0"/>
              <a:t>Социальная помощь – оказание адресной поддержки гражданам в виде льгот и выплат, нуждающимся в материальном содействии в связи с ухудшением их материального положения, семейным положением, возрастом, состоянием здоровья. </a:t>
            </a:r>
          </a:p>
          <a:p>
            <a:r>
              <a:rPr lang="ru-RU" sz="2400" dirty="0"/>
              <a:t>Социальные гарантии – предполагают обеспечение равного доступа всех граждан к базовым социальным благам на основе соответствующих государственных гарантий. Эти гарантии реализуют конституционные права граждан на получение минимального объема социальных благ и услуг</a:t>
            </a:r>
          </a:p>
        </p:txBody>
      </p:sp>
    </p:spTree>
    <p:extLst>
      <p:ext uri="{BB962C8B-B14F-4D97-AF65-F5344CB8AC3E}">
        <p14:creationId xmlns:p14="http://schemas.microsoft.com/office/powerpoint/2010/main" val="229993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10AB0C-2B5C-412C-AA11-307B6D8BCD0D}"/>
              </a:ext>
            </a:extLst>
          </p:cNvPr>
          <p:cNvSpPr>
            <a:spLocks noGrp="1"/>
          </p:cNvSpPr>
          <p:nvPr>
            <p:ph type="title"/>
          </p:nvPr>
        </p:nvSpPr>
        <p:spPr/>
        <p:txBody>
          <a:bodyPr/>
          <a:lstStyle/>
          <a:p>
            <a:pPr algn="ctr"/>
            <a:r>
              <a:rPr lang="ru-RU" dirty="0"/>
              <a:t>Конституция РФ. Статья 7</a:t>
            </a:r>
          </a:p>
        </p:txBody>
      </p:sp>
      <p:sp>
        <p:nvSpPr>
          <p:cNvPr id="3" name="Объект 2">
            <a:extLst>
              <a:ext uri="{FF2B5EF4-FFF2-40B4-BE49-F238E27FC236}">
                <a16:creationId xmlns:a16="http://schemas.microsoft.com/office/drawing/2014/main" id="{5F3A61AE-D61F-47D1-8BC3-06B086C8C909}"/>
              </a:ext>
            </a:extLst>
          </p:cNvPr>
          <p:cNvSpPr>
            <a:spLocks noGrp="1"/>
          </p:cNvSpPr>
          <p:nvPr>
            <p:ph idx="1"/>
          </p:nvPr>
        </p:nvSpPr>
        <p:spPr>
          <a:xfrm>
            <a:off x="751840" y="2015732"/>
            <a:ext cx="11440159" cy="3907548"/>
          </a:xfrm>
        </p:spPr>
        <p:txBody>
          <a:bodyPr>
            <a:normAutofit/>
          </a:bodyPr>
          <a:lstStyle/>
          <a:p>
            <a:pPr marL="0" indent="0" algn="just">
              <a:buNone/>
            </a:pPr>
            <a:r>
              <a:rPr lang="ru-RU" sz="2400" dirty="0"/>
              <a:t>«1. Российская Федерация – социальное государство, политика которого направлена на создание условий, обеспечивающих достойную жизнь и свободное развитие человека.</a:t>
            </a:r>
          </a:p>
          <a:p>
            <a:pPr marL="0" indent="0" algn="just">
              <a:buNone/>
            </a:pPr>
            <a:r>
              <a:rPr lang="ru-RU" sz="2400" dirty="0"/>
              <a:t>2. В Российской Федерации охраняются труд и здоровье людей, устанавливается гарантированный минимальный размер оплаты труда, обеспечивается </a:t>
            </a:r>
            <a:r>
              <a:rPr lang="ru-RU" sz="2400" b="1" dirty="0"/>
              <a:t>государственная поддержка семьи, материнства, отцовства и детства</a:t>
            </a:r>
            <a:r>
              <a:rPr lang="ru-RU" sz="2400" dirty="0"/>
              <a:t>, инвалидов и пожилых граждан, развивается система социальных служб, устанавливаются государственные пенсии, пособия и иные гарантии социальной защиты.»</a:t>
            </a:r>
          </a:p>
        </p:txBody>
      </p:sp>
    </p:spTree>
    <p:extLst>
      <p:ext uri="{BB962C8B-B14F-4D97-AF65-F5344CB8AC3E}">
        <p14:creationId xmlns:p14="http://schemas.microsoft.com/office/powerpoint/2010/main" val="307519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01093C-7F43-48EC-8EF4-6401541BF949}"/>
              </a:ext>
            </a:extLst>
          </p:cNvPr>
          <p:cNvSpPr>
            <a:spLocks noGrp="1"/>
          </p:cNvSpPr>
          <p:nvPr>
            <p:ph type="title"/>
          </p:nvPr>
        </p:nvSpPr>
        <p:spPr/>
        <p:txBody>
          <a:bodyPr/>
          <a:lstStyle/>
          <a:p>
            <a:r>
              <a:rPr lang="ru-RU" dirty="0"/>
              <a:t>Конституция РФ. Статья 38</a:t>
            </a:r>
          </a:p>
        </p:txBody>
      </p:sp>
      <p:sp>
        <p:nvSpPr>
          <p:cNvPr id="3" name="Объект 2">
            <a:extLst>
              <a:ext uri="{FF2B5EF4-FFF2-40B4-BE49-F238E27FC236}">
                <a16:creationId xmlns:a16="http://schemas.microsoft.com/office/drawing/2014/main" id="{F9A7344D-9821-401F-B272-493EC740DFB4}"/>
              </a:ext>
            </a:extLst>
          </p:cNvPr>
          <p:cNvSpPr>
            <a:spLocks noGrp="1"/>
          </p:cNvSpPr>
          <p:nvPr>
            <p:ph idx="1"/>
          </p:nvPr>
        </p:nvSpPr>
        <p:spPr/>
        <p:txBody>
          <a:bodyPr>
            <a:normAutofit/>
          </a:bodyPr>
          <a:lstStyle/>
          <a:p>
            <a:pPr marL="0" indent="0">
              <a:buNone/>
            </a:pPr>
            <a:r>
              <a:rPr lang="ru-RU" sz="2400" dirty="0"/>
              <a:t>1. </a:t>
            </a:r>
            <a:r>
              <a:rPr lang="ru-RU" sz="2400" b="1" dirty="0"/>
              <a:t>Материнство и детство, семья находятся под защитой государства.</a:t>
            </a:r>
            <a:endParaRPr lang="ru-RU" sz="2400" b="1" dirty="0">
              <a:solidFill>
                <a:srgbClr val="000000"/>
              </a:solidFill>
              <a:latin typeface="Times New Roman" panose="02020603050405020304" pitchFamily="18" charset="0"/>
            </a:endParaRPr>
          </a:p>
          <a:p>
            <a:pPr marL="0" indent="0">
              <a:buNone/>
            </a:pPr>
            <a:r>
              <a:rPr lang="ru-RU" sz="2400" dirty="0"/>
              <a:t>2. Забота о детях, их воспитание – равное право и обязанность родителей.</a:t>
            </a:r>
            <a:endParaRPr lang="ru-RU" sz="2400" b="0" i="0" dirty="0">
              <a:solidFill>
                <a:srgbClr val="000000"/>
              </a:solidFill>
              <a:effectLst/>
              <a:latin typeface="Times New Roman" panose="02020603050405020304" pitchFamily="18" charset="0"/>
            </a:endParaRPr>
          </a:p>
          <a:p>
            <a:pPr marL="0" indent="0">
              <a:buNone/>
            </a:pPr>
            <a:r>
              <a:rPr lang="ru-RU" sz="2400" dirty="0"/>
              <a:t>3. Трудоспособные дети, достигшие 18 лет, должны заботиться о нетрудоспособных родителях.</a:t>
            </a:r>
          </a:p>
        </p:txBody>
      </p:sp>
      <p:pic>
        <p:nvPicPr>
          <p:cNvPr id="10242" name="Picture 2" descr="Picture background">
            <a:extLst>
              <a:ext uri="{FF2B5EF4-FFF2-40B4-BE49-F238E27FC236}">
                <a16:creationId xmlns:a16="http://schemas.microsoft.com/office/drawing/2014/main" id="{AEDF49EB-4F9E-4A31-A060-4A8F4C33FCB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55326" y="162560"/>
            <a:ext cx="1593710" cy="1571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32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A8A569-2D08-41BB-88D6-8230C98206DD}"/>
              </a:ext>
            </a:extLst>
          </p:cNvPr>
          <p:cNvSpPr>
            <a:spLocks noGrp="1"/>
          </p:cNvSpPr>
          <p:nvPr>
            <p:ph type="title"/>
          </p:nvPr>
        </p:nvSpPr>
        <p:spPr/>
        <p:txBody>
          <a:bodyPr/>
          <a:lstStyle/>
          <a:p>
            <a:pPr algn="ctr"/>
            <a:r>
              <a:rPr lang="ru-RU" dirty="0"/>
              <a:t>Конституция РФ. Статья 39</a:t>
            </a:r>
          </a:p>
        </p:txBody>
      </p:sp>
      <p:sp>
        <p:nvSpPr>
          <p:cNvPr id="3" name="Объект 2">
            <a:extLst>
              <a:ext uri="{FF2B5EF4-FFF2-40B4-BE49-F238E27FC236}">
                <a16:creationId xmlns:a16="http://schemas.microsoft.com/office/drawing/2014/main" id="{527B0C06-9CD0-4F8D-9471-6DEB5E46A13E}"/>
              </a:ext>
            </a:extLst>
          </p:cNvPr>
          <p:cNvSpPr>
            <a:spLocks noGrp="1"/>
          </p:cNvSpPr>
          <p:nvPr>
            <p:ph idx="1"/>
          </p:nvPr>
        </p:nvSpPr>
        <p:spPr/>
        <p:txBody>
          <a:bodyPr/>
          <a:lstStyle/>
          <a:p>
            <a:pPr indent="342900" algn="l"/>
            <a:r>
              <a:rPr lang="ru-RU" b="0" i="0" dirty="0">
                <a:solidFill>
                  <a:srgbClr val="000000"/>
                </a:solidFill>
                <a:effectLst/>
                <a:latin typeface="Times New Roman" panose="02020603050405020304" pitchFamily="18" charset="0"/>
              </a:rPr>
              <a:t>1. Каждому гарантируется социальное обеспечение по возрасту, в случае болезни, инвалидности, потери кормильца, для воспитания детей и в иных случаях, установленных законом.</a:t>
            </a:r>
          </a:p>
          <a:p>
            <a:pPr indent="342900" algn="l"/>
            <a:r>
              <a:rPr lang="ru-RU" dirty="0"/>
              <a:t>2. Государственные пенсии и социальные пособия устанавливаются </a:t>
            </a:r>
            <a:r>
              <a:rPr lang="ru-RU" u="sng" dirty="0">
                <a:solidFill>
                  <a:srgbClr val="1A0DAB"/>
                </a:solidFill>
                <a:effectLst/>
              </a:rPr>
              <a:t>законом</a:t>
            </a:r>
            <a:r>
              <a:rPr lang="ru-RU" dirty="0"/>
              <a:t>.</a:t>
            </a:r>
            <a:endParaRPr lang="ru-RU" b="0" i="0" dirty="0">
              <a:solidFill>
                <a:srgbClr val="000000"/>
              </a:solidFill>
              <a:effectLst/>
              <a:latin typeface="Times New Roman" panose="02020603050405020304" pitchFamily="18" charset="0"/>
            </a:endParaRPr>
          </a:p>
          <a:p>
            <a:r>
              <a:rPr lang="ru-RU" dirty="0"/>
              <a:t>3. Поощряются добровольное социальное страхование, создание дополнительных форм социального обеспечения и благотворительность.</a:t>
            </a:r>
          </a:p>
        </p:txBody>
      </p:sp>
    </p:spTree>
    <p:extLst>
      <p:ext uri="{BB962C8B-B14F-4D97-AF65-F5344CB8AC3E}">
        <p14:creationId xmlns:p14="http://schemas.microsoft.com/office/powerpoint/2010/main" val="3298101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42B048-3C2F-485F-ACFC-E90741662152}"/>
              </a:ext>
            </a:extLst>
          </p:cNvPr>
          <p:cNvSpPr>
            <a:spLocks noGrp="1"/>
          </p:cNvSpPr>
          <p:nvPr>
            <p:ph type="title"/>
          </p:nvPr>
        </p:nvSpPr>
        <p:spPr/>
        <p:txBody>
          <a:bodyPr/>
          <a:lstStyle/>
          <a:p>
            <a:pPr algn="ctr"/>
            <a:r>
              <a:rPr lang="ru-RU" dirty="0"/>
              <a:t>Ребенок</a:t>
            </a:r>
          </a:p>
        </p:txBody>
      </p:sp>
      <p:sp>
        <p:nvSpPr>
          <p:cNvPr id="3" name="Объект 2">
            <a:extLst>
              <a:ext uri="{FF2B5EF4-FFF2-40B4-BE49-F238E27FC236}">
                <a16:creationId xmlns:a16="http://schemas.microsoft.com/office/drawing/2014/main" id="{145624B9-DC60-4DCB-8385-5B22FF45F101}"/>
              </a:ext>
            </a:extLst>
          </p:cNvPr>
          <p:cNvSpPr>
            <a:spLocks noGrp="1"/>
          </p:cNvSpPr>
          <p:nvPr>
            <p:ph idx="1"/>
          </p:nvPr>
        </p:nvSpPr>
        <p:spPr/>
        <p:txBody>
          <a:bodyPr>
            <a:normAutofit fontScale="92500" lnSpcReduction="20000"/>
          </a:bodyPr>
          <a:lstStyle/>
          <a:p>
            <a:r>
              <a:rPr lang="ru-RU" sz="2400" dirty="0"/>
              <a:t>Согласно ст.1 Конвенции о правах ребенка, «ребенком является каждое человеческое существо до достижения 18- летнего возраста, если по закону, применимому к данному ребенку, он не достигает совершеннолетия раньше». </a:t>
            </a:r>
          </a:p>
          <a:p>
            <a:r>
              <a:rPr lang="ru-RU" sz="2400" dirty="0"/>
              <a:t>Российское законодательство  определяет ребенка как лицо, не достигшее возраста восемнадцати лет (совершеннолетия) (п.1. ст.54 Семейного кодекса РФ). 18 лет – возраст гражданского совершеннолетия по российскому законодательству (если иное не определено органами опеки и попечительства или решением суда).</a:t>
            </a:r>
          </a:p>
        </p:txBody>
      </p:sp>
      <p:pic>
        <p:nvPicPr>
          <p:cNvPr id="21506" name="Picture 2" descr="Picture background">
            <a:extLst>
              <a:ext uri="{FF2B5EF4-FFF2-40B4-BE49-F238E27FC236}">
                <a16:creationId xmlns:a16="http://schemas.microsoft.com/office/drawing/2014/main" id="{B8E1C484-556E-4B51-96B7-29391D77CEC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52181" y="-24894"/>
            <a:ext cx="3339819" cy="187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05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33F359-AF84-4039-B58E-90D6B5A0F8F4}"/>
              </a:ext>
            </a:extLst>
          </p:cNvPr>
          <p:cNvSpPr>
            <a:spLocks noGrp="1"/>
          </p:cNvSpPr>
          <p:nvPr>
            <p:ph type="title"/>
          </p:nvPr>
        </p:nvSpPr>
        <p:spPr/>
        <p:txBody>
          <a:bodyPr/>
          <a:lstStyle/>
          <a:p>
            <a:r>
              <a:rPr lang="ru-RU" dirty="0"/>
              <a:t>Система мер поддержки семей с детьми </a:t>
            </a:r>
          </a:p>
        </p:txBody>
      </p:sp>
      <p:sp>
        <p:nvSpPr>
          <p:cNvPr id="3" name="Объект 2">
            <a:extLst>
              <a:ext uri="{FF2B5EF4-FFF2-40B4-BE49-F238E27FC236}">
                <a16:creationId xmlns:a16="http://schemas.microsoft.com/office/drawing/2014/main" id="{90E348FA-2CA4-4228-AEA7-0D2C39242986}"/>
              </a:ext>
            </a:extLst>
          </p:cNvPr>
          <p:cNvSpPr>
            <a:spLocks noGrp="1"/>
          </p:cNvSpPr>
          <p:nvPr>
            <p:ph idx="1"/>
          </p:nvPr>
        </p:nvSpPr>
        <p:spPr/>
        <p:txBody>
          <a:bodyPr/>
          <a:lstStyle/>
          <a:p>
            <a:endParaRPr lang="ru-RU" dirty="0"/>
          </a:p>
        </p:txBody>
      </p:sp>
      <p:pic>
        <p:nvPicPr>
          <p:cNvPr id="5" name="Рисунок 4">
            <a:extLst>
              <a:ext uri="{FF2B5EF4-FFF2-40B4-BE49-F238E27FC236}">
                <a16:creationId xmlns:a16="http://schemas.microsoft.com/office/drawing/2014/main" id="{E2899776-B17E-4B75-B27F-EA1503D90E2F}"/>
              </a:ext>
            </a:extLst>
          </p:cNvPr>
          <p:cNvPicPr>
            <a:picLocks noChangeAspect="1"/>
          </p:cNvPicPr>
          <p:nvPr/>
        </p:nvPicPr>
        <p:blipFill>
          <a:blip r:embed="rId2"/>
          <a:stretch>
            <a:fillRect/>
          </a:stretch>
        </p:blipFill>
        <p:spPr>
          <a:xfrm>
            <a:off x="1538287" y="2077244"/>
            <a:ext cx="9115425" cy="3848100"/>
          </a:xfrm>
          <a:prstGeom prst="rect">
            <a:avLst/>
          </a:prstGeom>
        </p:spPr>
      </p:pic>
    </p:spTree>
    <p:extLst>
      <p:ext uri="{BB962C8B-B14F-4D97-AF65-F5344CB8AC3E}">
        <p14:creationId xmlns:p14="http://schemas.microsoft.com/office/powerpoint/2010/main" val="3370931382"/>
      </p:ext>
    </p:extLst>
  </p:cSld>
  <p:clrMapOvr>
    <a:masterClrMapping/>
  </p:clrMapOvr>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Галерея</Template>
  <TotalTime>313</TotalTime>
  <Words>2818</Words>
  <Application>Microsoft Office PowerPoint</Application>
  <PresentationFormat>Широкоэкранный</PresentationFormat>
  <Paragraphs>157</Paragraphs>
  <Slides>36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36</vt:i4>
      </vt:variant>
    </vt:vector>
  </HeadingPairs>
  <TitlesOfParts>
    <vt:vector size="43" baseType="lpstr">
      <vt:lpstr>Arial</vt:lpstr>
      <vt:lpstr>Gill Sans MT</vt:lpstr>
      <vt:lpstr>inherit</vt:lpstr>
      <vt:lpstr>Tahoma</vt:lpstr>
      <vt:lpstr>Times New Roman</vt:lpstr>
      <vt:lpstr>Verdana</vt:lpstr>
      <vt:lpstr>Галерея</vt:lpstr>
      <vt:lpstr>Меры социальной поддержки и государственные гарантии родителям (законным представителям), воспитывающим детей раннего и дошкольного возраста</vt:lpstr>
      <vt:lpstr>Система социальной защиты</vt:lpstr>
      <vt:lpstr>Основные направления системы социальной защиты</vt:lpstr>
      <vt:lpstr>Основные направления системы социальной защиты</vt:lpstr>
      <vt:lpstr>Конституция РФ. Статья 7</vt:lpstr>
      <vt:lpstr>Конституция РФ. Статья 38</vt:lpstr>
      <vt:lpstr>Конституция РФ. Статья 39</vt:lpstr>
      <vt:lpstr>Ребенок</vt:lpstr>
      <vt:lpstr>Система мер поддержки семей с детьми </vt:lpstr>
      <vt:lpstr>Меры социальной поддержки семей в связи с рождением и воспитанием детей на федеральном уровне </vt:lpstr>
      <vt:lpstr>Единовременное пособие  при рождении ребёнка</vt:lpstr>
      <vt:lpstr>Ежемесячное пособие  по уходу за ребёнком до 1,5 лет</vt:lpstr>
      <vt:lpstr>Ежемесячное пособие на ребёнка военнослужащего по призыву</vt:lpstr>
      <vt:lpstr>Дополнительные меры поддержки семей, имеющих детей:</vt:lpstr>
      <vt:lpstr>Дополнительные меры поддержки семей, имеющих детей:</vt:lpstr>
      <vt:lpstr>Важно</vt:lpstr>
      <vt:lpstr>Материнский (семейный) капитал </vt:lpstr>
      <vt:lpstr>Использование материнского капитала</vt:lpstr>
      <vt:lpstr>Использование материнского капитала</vt:lpstr>
      <vt:lpstr>Единое пособие</vt:lpstr>
      <vt:lpstr>Преимущества единого пособия</vt:lpstr>
      <vt:lpstr>Кто может обратиться за единым пособием?</vt:lpstr>
      <vt:lpstr>Условия получения единого пособия</vt:lpstr>
      <vt:lpstr>Калькулятор единого пособия на детей </vt:lpstr>
      <vt:lpstr>Пособия по временной нетрудоспособности при уходе за болеющими детьми </vt:lpstr>
      <vt:lpstr>Многодетная семья</vt:lpstr>
      <vt:lpstr>Многодетным семьям в соответствии с законодательством Российской Федерации гарантируются</vt:lpstr>
      <vt:lpstr>Рекомендовать высшим должностным лицам субъектов Российской Федерации:</vt:lpstr>
      <vt:lpstr>(продолжение)</vt:lpstr>
      <vt:lpstr>Федеральные льготы многодетным семьям</vt:lpstr>
      <vt:lpstr>Федеральные льготы многодетным семьям</vt:lpstr>
      <vt:lpstr>Дополнительные льготы могут быть предусмотрены на уровне регионов:</vt:lpstr>
      <vt:lpstr>Дополнительные льготы могут быть предусмотрены на уровне регионов:</vt:lpstr>
      <vt:lpstr>Меры социальной поддержки многодетной семьи в Свердловской области</vt:lpstr>
      <vt:lpstr>Меры социальной поддержки многодетной семьи в Свердловской области</vt:lpstr>
      <vt:lpstr>Меры социальной поддержки многодетной семьи в Свердловской области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Меры социальной поддержки и государственные гарантии родителям (законным представителям), воспитывающим детей раннего и дошкольного возраста</dc:title>
  <dc:creator>Admin</dc:creator>
  <cp:lastModifiedBy>Admin</cp:lastModifiedBy>
  <cp:revision>13</cp:revision>
  <dcterms:created xsi:type="dcterms:W3CDTF">2024-10-09T09:30:46Z</dcterms:created>
  <dcterms:modified xsi:type="dcterms:W3CDTF">2024-10-09T14:44:25Z</dcterms:modified>
</cp:coreProperties>
</file>