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5" r:id="rId2"/>
    <p:sldId id="308" r:id="rId3"/>
    <p:sldId id="287" r:id="rId4"/>
    <p:sldId id="296" r:id="rId5"/>
    <p:sldId id="297" r:id="rId6"/>
    <p:sldId id="298" r:id="rId7"/>
    <p:sldId id="299" r:id="rId8"/>
    <p:sldId id="300" r:id="rId9"/>
    <p:sldId id="301" r:id="rId10"/>
    <p:sldId id="309" r:id="rId11"/>
    <p:sldId id="307" r:id="rId12"/>
    <p:sldId id="303" r:id="rId13"/>
    <p:sldId id="305" r:id="rId14"/>
    <p:sldId id="304" r:id="rId15"/>
    <p:sldId id="30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782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7FE1-DA91-4B6D-87B8-AEC4DBC7DD5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67D7-51D6-4EC7-8B39-00D33464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67D7-51D6-4EC7-8B39-00D33464EBD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80DCE-C225-4B38-BC5C-0DC4509E0F25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58745B-4095-49EC-959E-353083849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49694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«Судьба семьи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судьбе страны»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424936" cy="882119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«Радость» комбинированного вида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структурное подразделение – детский сад № 150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9947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5057889"/>
            <a:ext cx="2985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Составители: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</a:t>
            </a:r>
          </a:p>
          <a:p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Кропотова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М.Ю.,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Шолик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Ю.В.,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 и родители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подготовительной группы № 1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4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400" dirty="0">
                <a:solidFill>
                  <a:srgbClr val="C00000"/>
                </a:solidFill>
                <a:latin typeface="+mn-lt"/>
              </a:rPr>
              <a:t>Задачи проекта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/>
          <a:lstStyle/>
          <a:p>
            <a:r>
              <a:rPr lang="ru-RU" sz="2600" dirty="0"/>
              <a:t>Воспитывать уважение к старшему поколению, чувство гордости за своих родных, за свою Родину.</a:t>
            </a:r>
          </a:p>
          <a:p>
            <a:endParaRPr lang="ru-RU" sz="2600" dirty="0"/>
          </a:p>
          <a:p>
            <a:r>
              <a:rPr lang="ru-RU" sz="2600" dirty="0"/>
              <a:t>Способствовать укреплению семейных связей разных поколений.</a:t>
            </a:r>
          </a:p>
          <a:p>
            <a:endParaRPr lang="ru-RU" sz="2600" dirty="0"/>
          </a:p>
          <a:p>
            <a:r>
              <a:rPr lang="ru-RU" sz="2600" dirty="0"/>
              <a:t>Развивать творчество в продуктивной деятельности.</a:t>
            </a:r>
          </a:p>
          <a:p>
            <a:endParaRPr lang="ru-RU" sz="2600" dirty="0"/>
          </a:p>
          <a:p>
            <a:r>
              <a:rPr lang="ru-RU" sz="2600" dirty="0"/>
              <a:t>Организовать взаимодействие детей, родителей, педагогов в процессе реализации проекта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31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+mn-lt"/>
              </a:rPr>
              <a:t>Предполагаемый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Дети </a:t>
            </a:r>
            <a:r>
              <a:rPr lang="ru-RU" sz="2600" dirty="0"/>
              <a:t>получат представления об истории своей семьи, о родственниках, которые внесли свой вклад в приближение Дня Победы в Великой Отечественной войне, о событиях </a:t>
            </a:r>
            <a:r>
              <a:rPr lang="ru-RU" sz="2600" dirty="0" smtClean="0"/>
              <a:t>1941-1945 </a:t>
            </a:r>
            <a:r>
              <a:rPr lang="ru-RU" sz="2600" dirty="0" err="1" smtClean="0"/>
              <a:t>г.г</a:t>
            </a:r>
            <a:r>
              <a:rPr lang="ru-RU" sz="2600" dirty="0" smtClean="0"/>
              <a:t>., о том, что судьба их </a:t>
            </a:r>
            <a:r>
              <a:rPr lang="ru-RU" sz="2600" dirty="0"/>
              <a:t>родственников и </a:t>
            </a:r>
            <a:r>
              <a:rPr lang="ru-RU" sz="2600" dirty="0" smtClean="0"/>
              <a:t>семей - отражает судьбу </a:t>
            </a:r>
            <a:r>
              <a:rPr lang="ru-RU" sz="2600" dirty="0"/>
              <a:t>страны. У</a:t>
            </a:r>
            <a:r>
              <a:rPr lang="ru-RU" sz="2600" dirty="0" smtClean="0"/>
              <a:t> них сформируется </a:t>
            </a:r>
            <a:r>
              <a:rPr lang="ru-RU" sz="2600" dirty="0"/>
              <a:t>чувство гордости за своих родных, за свою Родину</a:t>
            </a:r>
            <a:r>
              <a:rPr lang="ru-RU" sz="2600" dirty="0" smtClean="0"/>
              <a:t>.</a:t>
            </a:r>
          </a:p>
          <a:p>
            <a:pPr marL="137160" indent="0" algn="just">
              <a:buNone/>
            </a:pPr>
            <a:endParaRPr lang="ru-RU" sz="2600" dirty="0"/>
          </a:p>
          <a:p>
            <a:pPr algn="just"/>
            <a:r>
              <a:rPr lang="ru-RU" sz="2600" dirty="0" smtClean="0"/>
              <a:t>Укрепятся семейные связи разных </a:t>
            </a:r>
            <a:r>
              <a:rPr lang="ru-RU" sz="2600" dirty="0"/>
              <a:t>поколений</a:t>
            </a:r>
            <a:r>
              <a:rPr lang="ru-RU" sz="2600" dirty="0" smtClean="0"/>
              <a:t>.</a:t>
            </a:r>
          </a:p>
          <a:p>
            <a:pPr algn="just"/>
            <a:endParaRPr lang="ru-RU" sz="2600" dirty="0"/>
          </a:p>
          <a:p>
            <a:pPr algn="just"/>
            <a:r>
              <a:rPr lang="ru-RU" sz="2600" dirty="0"/>
              <a:t>Повысится профессиональный уровень педагогов </a:t>
            </a:r>
            <a:endParaRPr lang="ru-RU" sz="2600" dirty="0" smtClean="0"/>
          </a:p>
          <a:p>
            <a:pPr algn="just"/>
            <a:endParaRPr lang="ru-RU" sz="2600" dirty="0"/>
          </a:p>
          <a:p>
            <a:pPr algn="just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Продукт: </a:t>
            </a:r>
            <a:r>
              <a:rPr lang="ru-RU" sz="2600" dirty="0" smtClean="0"/>
              <a:t>газета </a:t>
            </a:r>
            <a:r>
              <a:rPr lang="ru-RU" sz="2600" dirty="0"/>
              <a:t>«На страже Родины». 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61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1 - начальный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73325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Выявление уровня знаний у детей по теме проекта (мониторинг).</a:t>
            </a:r>
          </a:p>
          <a:p>
            <a:endParaRPr lang="ru-RU" sz="9600" dirty="0" smtClean="0"/>
          </a:p>
          <a:p>
            <a:r>
              <a:rPr lang="ru-RU" sz="9600" dirty="0" smtClean="0"/>
              <a:t>Анкетирование родителей «История семьи и нравственно-патриотическое воспитание дошкольника»</a:t>
            </a:r>
          </a:p>
          <a:p>
            <a:endParaRPr lang="ru-RU" sz="9600" dirty="0" smtClean="0"/>
          </a:p>
          <a:p>
            <a:r>
              <a:rPr lang="ru-RU" sz="9600" dirty="0" smtClean="0"/>
              <a:t>Разработка проекта: цель, задачи, перспективное планирование.</a:t>
            </a:r>
          </a:p>
          <a:p>
            <a:endParaRPr lang="ru-RU" sz="9600" dirty="0" smtClean="0"/>
          </a:p>
          <a:p>
            <a:r>
              <a:rPr lang="ru-RU" sz="9600" dirty="0" smtClean="0"/>
              <a:t>Подбор: методической и  художественной литературы, </a:t>
            </a:r>
          </a:p>
          <a:p>
            <a:pPr marL="137160" indent="0">
              <a:buNone/>
            </a:pPr>
            <a:r>
              <a:rPr lang="ru-RU" sz="9600" dirty="0" smtClean="0"/>
              <a:t>      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демонстрационного и </a:t>
            </a:r>
            <a:r>
              <a:rPr lang="ru-RU" sz="9600" dirty="0" smtClean="0"/>
              <a:t>иллюстративного                      </a:t>
            </a:r>
          </a:p>
          <a:p>
            <a:pPr marL="137160" indent="0">
              <a:buNone/>
            </a:pPr>
            <a:r>
              <a:rPr lang="ru-RU" sz="9600" dirty="0" smtClean="0"/>
              <a:t>                                                                               материала,</a:t>
            </a:r>
          </a:p>
          <a:p>
            <a:pPr marL="137160" lvl="0" indent="0">
              <a:buNone/>
            </a:pPr>
            <a:r>
              <a:rPr lang="ru-RU" sz="9600" dirty="0" smtClean="0"/>
              <a:t>      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наглядных и дидактических пособий.</a:t>
            </a:r>
          </a:p>
          <a:p>
            <a:pPr marL="137160" lvl="0" indent="0">
              <a:buNone/>
            </a:pPr>
            <a:endParaRPr lang="ru-RU" sz="9600" dirty="0" smtClean="0"/>
          </a:p>
          <a:p>
            <a:r>
              <a:rPr lang="ru-RU" sz="9600" dirty="0" smtClean="0"/>
              <a:t>Создание развивающей  среды в группе (совместно с  родителями).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115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Основной этап проекта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3200" dirty="0" smtClean="0"/>
              <a:t>Чтение </a:t>
            </a:r>
            <a:r>
              <a:rPr lang="ru-RU" sz="3200" dirty="0" smtClean="0"/>
              <a:t>книг о </a:t>
            </a:r>
            <a:r>
              <a:rPr lang="ru-RU" sz="3200" dirty="0" smtClean="0"/>
              <a:t>Великой Отечественной войне.</a:t>
            </a:r>
          </a:p>
          <a:p>
            <a:pPr fontAlgn="base"/>
            <a:r>
              <a:rPr lang="ru-RU" sz="3200" dirty="0" smtClean="0"/>
              <a:t>Изучение исторических материалов в детских энциклопедиях.</a:t>
            </a:r>
            <a:endParaRPr lang="ru-RU" sz="3200" dirty="0" smtClean="0"/>
          </a:p>
          <a:p>
            <a:pPr fontAlgn="base"/>
            <a:r>
              <a:rPr lang="ru-RU" sz="3200" dirty="0" smtClean="0"/>
              <a:t>Посещение исторического музея, ознакомление с экспозици</a:t>
            </a:r>
            <a:r>
              <a:rPr lang="ru-RU" sz="3200" dirty="0" smtClean="0"/>
              <a:t>ями «Все для фронта, все для Победы!», «След на земле».</a:t>
            </a:r>
          </a:p>
          <a:p>
            <a:pPr fontAlgn="base"/>
            <a:r>
              <a:rPr lang="ru-RU" sz="3200" dirty="0" smtClean="0"/>
              <a:t>Экскурсии к  памятникам и мемориалам «Никто не забыт, ничто не забыто»</a:t>
            </a:r>
            <a:endParaRPr lang="ru-RU" sz="3200" dirty="0" smtClean="0"/>
          </a:p>
          <a:p>
            <a:pPr fontAlgn="base"/>
            <a:r>
              <a:rPr lang="ru-RU" sz="3200" dirty="0" smtClean="0"/>
              <a:t>Проведение Уроков мужества с использованием презентаций: </a:t>
            </a:r>
          </a:p>
          <a:p>
            <a:pPr fontAlgn="base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 «Как это было»,</a:t>
            </a:r>
          </a:p>
          <a:p>
            <a:pPr fontAlgn="base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 «Страшное слово «Война!»</a:t>
            </a:r>
          </a:p>
          <a:p>
            <a:pPr fontAlgn="base">
              <a:buNone/>
            </a:pPr>
            <a:r>
              <a:rPr lang="ru-RU" sz="3200" dirty="0" smtClean="0"/>
              <a:t>        «Великий подвиг Великого народа»</a:t>
            </a:r>
            <a:endParaRPr lang="ru-RU" sz="3200" dirty="0" smtClean="0"/>
          </a:p>
          <a:p>
            <a:r>
              <a:rPr lang="ru-RU" sz="3200" dirty="0" smtClean="0"/>
              <a:t>Рассматривание картин художников- участников Великой Отечественной войны  «Я прошел сквозь ту войну»</a:t>
            </a:r>
          </a:p>
          <a:p>
            <a:r>
              <a:rPr lang="ru-RU" sz="3200" dirty="0" smtClean="0"/>
              <a:t>Ознакомление с </a:t>
            </a:r>
            <a:r>
              <a:rPr lang="ru-RU" sz="3200" dirty="0" smtClean="0"/>
              <a:t>творчеством писателя – фронтовика </a:t>
            </a:r>
            <a:r>
              <a:rPr lang="ru-RU" sz="3200" dirty="0" smtClean="0"/>
              <a:t>С</a:t>
            </a:r>
            <a:r>
              <a:rPr lang="ru-RU" sz="3200" dirty="0" smtClean="0"/>
              <a:t>. </a:t>
            </a:r>
            <a:r>
              <a:rPr lang="ru-RU" sz="3200" dirty="0" smtClean="0"/>
              <a:t>Алексеева «</a:t>
            </a:r>
            <a:r>
              <a:rPr lang="ru-RU" sz="3200" dirty="0" smtClean="0"/>
              <a:t>Была война» </a:t>
            </a:r>
            <a:r>
              <a:rPr lang="ru-RU" sz="3200" dirty="0" smtClean="0"/>
              <a:t> в детской библиотеке</a:t>
            </a:r>
          </a:p>
          <a:p>
            <a:r>
              <a:rPr lang="ru-RU" sz="3200" dirty="0" smtClean="0"/>
              <a:t>Конкурс чтецов «Солдат домой вернулся»  </a:t>
            </a:r>
          </a:p>
          <a:p>
            <a:r>
              <a:rPr lang="ru-RU" sz="3200" dirty="0" smtClean="0"/>
              <a:t>Изготовление макета «Битва на </a:t>
            </a:r>
            <a:r>
              <a:rPr lang="ru-RU" sz="3200" dirty="0" smtClean="0"/>
              <a:t>К</a:t>
            </a:r>
            <a:r>
              <a:rPr lang="ru-RU" sz="3200" dirty="0" smtClean="0"/>
              <a:t>урской дуге»</a:t>
            </a:r>
          </a:p>
          <a:p>
            <a:r>
              <a:rPr lang="ru-RU" sz="3200" dirty="0" smtClean="0"/>
              <a:t>Выставка детских работ «Салют Победы</a:t>
            </a:r>
            <a:r>
              <a:rPr lang="ru-RU" sz="3200" dirty="0" smtClean="0"/>
              <a:t>!»</a:t>
            </a:r>
          </a:p>
          <a:p>
            <a:r>
              <a:rPr lang="ru-RU" sz="3200" dirty="0" smtClean="0"/>
              <a:t>Просмотр: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</a:t>
            </a:r>
            <a:r>
              <a:rPr lang="ru-RU" sz="3200" dirty="0" smtClean="0"/>
              <a:t>документального фильма «День Победы!»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  мультипликационного фильма «Сказ о богатыре Русском»</a:t>
            </a:r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455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4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основной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(взаимодействие с семьями воспитанников)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75558" cy="394619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Составление генеалогического древа семьи «Хочу узнать, изведать и понять - кто я такой и, что во мне издревле»</a:t>
            </a:r>
          </a:p>
          <a:p>
            <a:pPr fontAlgn="base"/>
            <a:r>
              <a:rPr lang="ru-RU" dirty="0" smtClean="0"/>
              <a:t>Разработка герба семьи «Что может герб нам рассказать»</a:t>
            </a:r>
          </a:p>
          <a:p>
            <a:pPr fontAlgn="base"/>
            <a:r>
              <a:rPr lang="ru-RU" dirty="0" smtClean="0"/>
              <a:t>Изучение семейного архива (фотографий, писем, документов) «Перебираем фотографии…» </a:t>
            </a:r>
          </a:p>
          <a:p>
            <a:pPr fontAlgn="base"/>
            <a:r>
              <a:rPr lang="ru-RU" dirty="0" smtClean="0"/>
              <a:t>Ознакомление с семейными реликвиями «Помнить, чтоб жизнь продолжалась»</a:t>
            </a:r>
          </a:p>
          <a:p>
            <a:pPr fontAlgn="base"/>
            <a:r>
              <a:rPr lang="ru-RU" dirty="0" smtClean="0"/>
              <a:t>Интервьюирование родителей, встречи с родственниками старшего поколения, запись их воспоминаний </a:t>
            </a:r>
            <a:r>
              <a:rPr lang="ru-RU" dirty="0" smtClean="0"/>
              <a:t>«А люди все не могут </a:t>
            </a:r>
            <a:r>
              <a:rPr lang="ru-RU" dirty="0" smtClean="0"/>
              <a:t>забыть эту войну</a:t>
            </a:r>
            <a:r>
              <a:rPr lang="ru-RU" dirty="0" smtClean="0"/>
              <a:t>»</a:t>
            </a:r>
            <a:endParaRPr lang="ru-RU" dirty="0" smtClean="0"/>
          </a:p>
          <a:p>
            <a:pPr fontAlgn="base"/>
            <a:r>
              <a:rPr lang="ru-RU" dirty="0" smtClean="0"/>
              <a:t>Создание проекта «Судьба </a:t>
            </a:r>
            <a:r>
              <a:rPr lang="ru-RU" dirty="0"/>
              <a:t>семьи в судьбе страны</a:t>
            </a:r>
            <a:r>
              <a:rPr lang="ru-RU" dirty="0" smtClean="0"/>
              <a:t>»</a:t>
            </a:r>
          </a:p>
          <a:p>
            <a:pPr fontAlgn="base"/>
            <a:r>
              <a:rPr lang="ru-RU" dirty="0" smtClean="0"/>
              <a:t>Оформление </a:t>
            </a:r>
            <a:r>
              <a:rPr lang="ru-RU" dirty="0" err="1" smtClean="0"/>
              <a:t>миниколлекции</a:t>
            </a:r>
            <a:r>
              <a:rPr lang="ru-RU" dirty="0" smtClean="0"/>
              <a:t> медалей и орденов Великой Отечественной войны «Этих дней не смолкнет слава!»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Денис\Desktop\Патриотическое воспитание\Съемки фильма о ВОВ\IMG_31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2" r="19455"/>
          <a:stretch/>
        </p:blipFill>
        <p:spPr bwMode="auto">
          <a:xfrm>
            <a:off x="5076056" y="4966796"/>
            <a:ext cx="1897256" cy="189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7" r="11340"/>
          <a:stretch>
            <a:fillRect/>
          </a:stretch>
        </p:blipFill>
        <p:spPr bwMode="auto">
          <a:xfrm>
            <a:off x="7206843" y="5000636"/>
            <a:ext cx="1937157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125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3 - заключительный этап проекта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916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Презентация семейных проектов «Судьба семьи в судьбе страны»</a:t>
            </a:r>
          </a:p>
          <a:p>
            <a:endParaRPr lang="ru-RU" sz="800" dirty="0" smtClean="0"/>
          </a:p>
          <a:p>
            <a:r>
              <a:rPr lang="ru-RU" sz="2600" dirty="0" smtClean="0"/>
              <a:t>Создание газеты «На страже Родины».</a:t>
            </a:r>
          </a:p>
          <a:p>
            <a:endParaRPr lang="ru-RU" sz="800" dirty="0" smtClean="0"/>
          </a:p>
          <a:p>
            <a:r>
              <a:rPr lang="ru-RU" sz="2600" dirty="0" smtClean="0"/>
              <a:t> </a:t>
            </a:r>
            <a:r>
              <a:rPr lang="ru-RU" sz="2600" dirty="0"/>
              <a:t>Представление опыта</a:t>
            </a:r>
            <a:r>
              <a:rPr lang="ru-RU" sz="2600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 descr="C:\Users\Денис\Desktop\Патриотическое воспитание\Съемки фильма о ВОВ\IMG_305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7" t="11111" r="17194" b="9179"/>
          <a:stretch/>
        </p:blipFill>
        <p:spPr bwMode="auto">
          <a:xfrm>
            <a:off x="2455952" y="3502496"/>
            <a:ext cx="4392488" cy="312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1467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056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Хочу узнать, изведать и понять –</a:t>
            </a:r>
          </a:p>
          <a:p>
            <a:r>
              <a:rPr lang="ru-RU" sz="2800" dirty="0"/>
              <a:t>Откуда я и, что во мне издревле.</a:t>
            </a:r>
          </a:p>
          <a:p>
            <a:r>
              <a:rPr lang="ru-RU" sz="2800" dirty="0"/>
              <a:t>Века стоят вкруг древнего огня </a:t>
            </a:r>
          </a:p>
          <a:p>
            <a:r>
              <a:rPr lang="ru-RU" sz="2800" dirty="0"/>
              <a:t>Могучие и мудрые деревья.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Велик и прост суровый их закон,</a:t>
            </a:r>
          </a:p>
          <a:p>
            <a:r>
              <a:rPr lang="ru-RU" sz="2800" dirty="0"/>
              <a:t>И нету справедливее закона,</a:t>
            </a:r>
          </a:p>
          <a:p>
            <a:r>
              <a:rPr lang="ru-RU" sz="2800" dirty="0"/>
              <a:t>Что дерево живет лишь целиком.</a:t>
            </a:r>
          </a:p>
          <a:p>
            <a:r>
              <a:rPr lang="ru-RU" sz="2800" dirty="0"/>
              <a:t>Отрубишь корни – засыхает крона.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По этому закону не дано</a:t>
            </a:r>
          </a:p>
          <a:p>
            <a:r>
              <a:rPr lang="ru-RU" sz="2800" dirty="0"/>
              <a:t>О давнем прошлом забывать живущим.</a:t>
            </a:r>
          </a:p>
          <a:p>
            <a:r>
              <a:rPr lang="ru-RU" sz="2800" dirty="0" smtClean="0"/>
              <a:t>Мне </a:t>
            </a:r>
            <a:r>
              <a:rPr lang="ru-RU" sz="2800" dirty="0"/>
              <a:t>кажется, я важное звено</a:t>
            </a:r>
          </a:p>
          <a:p>
            <a:r>
              <a:rPr lang="ru-RU" sz="2800" dirty="0"/>
              <a:t>Между ушедшим миром и </a:t>
            </a:r>
            <a:r>
              <a:rPr lang="ru-RU" sz="2800" dirty="0" smtClean="0"/>
              <a:t>грядущим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5895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Паспорт проекта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sz="3600" b="1" dirty="0" smtClean="0"/>
              <a:t>Вид проекта:</a:t>
            </a:r>
            <a:r>
              <a:rPr lang="ru-RU" sz="3600" dirty="0" smtClean="0"/>
              <a:t> </a:t>
            </a:r>
          </a:p>
          <a:p>
            <a:pPr marL="137160" indent="0">
              <a:buNone/>
            </a:pPr>
            <a:r>
              <a:rPr lang="ru-RU" sz="3600" dirty="0" smtClean="0"/>
              <a:t>поисково-исследовательский, </a:t>
            </a:r>
          </a:p>
          <a:p>
            <a:pPr marL="137160" indent="0">
              <a:buNone/>
            </a:pPr>
            <a:r>
              <a:rPr lang="ru-RU" sz="3600" dirty="0"/>
              <a:t>г</a:t>
            </a:r>
            <a:r>
              <a:rPr lang="ru-RU" sz="3600" dirty="0" smtClean="0"/>
              <a:t>рупповой</a:t>
            </a:r>
          </a:p>
          <a:p>
            <a:pPr marL="137160" indent="0">
              <a:buNone/>
            </a:pPr>
            <a:endParaRPr lang="ru-RU" sz="3600" dirty="0" smtClean="0"/>
          </a:p>
          <a:p>
            <a:pPr marL="137160" indent="0">
              <a:buNone/>
            </a:pPr>
            <a:r>
              <a:rPr lang="ru-RU" sz="3600" b="1" dirty="0" smtClean="0"/>
              <a:t>Продолжительность</a:t>
            </a:r>
            <a:r>
              <a:rPr lang="ru-RU" sz="3600" dirty="0" smtClean="0"/>
              <a:t>: </a:t>
            </a:r>
          </a:p>
          <a:p>
            <a:pPr marL="137160" indent="0">
              <a:buNone/>
            </a:pPr>
            <a:r>
              <a:rPr lang="ru-RU" sz="3600" dirty="0" smtClean="0"/>
              <a:t>долгосрочный </a:t>
            </a:r>
          </a:p>
          <a:p>
            <a:pPr marL="137160" indent="0">
              <a:buNone/>
            </a:pPr>
            <a:r>
              <a:rPr lang="ru-RU" sz="3600" dirty="0" smtClean="0"/>
              <a:t> </a:t>
            </a:r>
          </a:p>
          <a:p>
            <a:pPr marL="137160" indent="0">
              <a:buNone/>
            </a:pPr>
            <a:r>
              <a:rPr lang="ru-RU" sz="3600" b="1" dirty="0" smtClean="0"/>
              <a:t>Участники </a:t>
            </a:r>
            <a:r>
              <a:rPr lang="ru-RU" sz="3600" b="1" dirty="0"/>
              <a:t>проекта: </a:t>
            </a:r>
            <a:endParaRPr lang="ru-RU" sz="3600" b="1" dirty="0" smtClean="0"/>
          </a:p>
          <a:p>
            <a:pPr marL="137160" indent="0">
              <a:buNone/>
            </a:pPr>
            <a:r>
              <a:rPr lang="ru-RU" sz="3600" dirty="0" smtClean="0"/>
              <a:t>дети </a:t>
            </a:r>
            <a:r>
              <a:rPr lang="ru-RU" sz="3600" dirty="0"/>
              <a:t>подготовительной группы (6– 7 лет), </a:t>
            </a:r>
            <a:endParaRPr lang="ru-RU" sz="3600" dirty="0" smtClean="0"/>
          </a:p>
          <a:p>
            <a:pPr marL="137160" indent="0">
              <a:buNone/>
            </a:pPr>
            <a:r>
              <a:rPr lang="ru-RU" sz="3600" dirty="0" smtClean="0"/>
              <a:t>родители </a:t>
            </a:r>
            <a:r>
              <a:rPr lang="ru-RU" sz="3600" dirty="0"/>
              <a:t>воспитанников, </a:t>
            </a:r>
            <a:endParaRPr lang="ru-RU" sz="3600" dirty="0" smtClean="0"/>
          </a:p>
          <a:p>
            <a:pPr marL="137160" indent="0">
              <a:buNone/>
            </a:pPr>
            <a:r>
              <a:rPr lang="ru-RU" sz="3600" dirty="0" smtClean="0"/>
              <a:t>воспитатели </a:t>
            </a:r>
            <a:r>
              <a:rPr lang="ru-RU" sz="3600" dirty="0"/>
              <a:t>группы.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7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9492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Концепция модернизации российского образования и  Федеральный государственный образовательный стандарт дошкольного образования отмечают необходимость активизации процесса патриотического воспитания дошкольников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 fontAlgn="base"/>
            <a:r>
              <a:rPr lang="ru-RU" dirty="0"/>
              <a:t>В </a:t>
            </a:r>
            <a:r>
              <a:rPr lang="ru-RU" dirty="0" smtClean="0"/>
              <a:t>настоящее время в молодых </a:t>
            </a:r>
            <a:r>
              <a:rPr lang="ru-RU" dirty="0"/>
              <a:t>семьях вопросы воспитания </a:t>
            </a:r>
            <a:r>
              <a:rPr lang="ru-RU" dirty="0" smtClean="0"/>
              <a:t>патриотизма и </a:t>
            </a:r>
            <a:r>
              <a:rPr lang="ru-RU" dirty="0"/>
              <a:t>гражданственности не считаются </a:t>
            </a:r>
            <a:r>
              <a:rPr lang="ru-RU" dirty="0" smtClean="0"/>
              <a:t>важными и, порой, </a:t>
            </a:r>
            <a:r>
              <a:rPr lang="ru-RU" dirty="0"/>
              <a:t>вызывают </a:t>
            </a:r>
            <a:r>
              <a:rPr lang="ru-RU" dirty="0" smtClean="0"/>
              <a:t>недоумение</a:t>
            </a:r>
            <a:r>
              <a:rPr lang="ru-RU" dirty="0"/>
              <a:t>. Дети же в силу </a:t>
            </a:r>
            <a:r>
              <a:rPr lang="ru-RU" dirty="0" smtClean="0"/>
              <a:t>своего возраста </a:t>
            </a:r>
            <a:r>
              <a:rPr lang="ru-RU" dirty="0"/>
              <a:t>интересуются тем, что их окружает. Задача взрослых направить их познание в нужное русло. </a:t>
            </a:r>
            <a:endParaRPr lang="ru-RU" dirty="0" smtClean="0"/>
          </a:p>
          <a:p>
            <a:pPr algn="just" fontAlgn="base"/>
            <a:endParaRPr lang="ru-RU" dirty="0"/>
          </a:p>
          <a:p>
            <a:pPr algn="just" fontAlgn="base"/>
            <a:r>
              <a:rPr lang="ru-RU" dirty="0"/>
              <a:t>У каждой семьи своя собственная история, но она тесно переплетается с историей всей страны. Ведь семья – частица народа! Знание своей родословной, своих «корней» </a:t>
            </a:r>
            <a:r>
              <a:rPr lang="ru-RU" dirty="0" smtClean="0"/>
              <a:t>является важной основой для </a:t>
            </a:r>
            <a:r>
              <a:rPr lang="ru-RU" dirty="0"/>
              <a:t>воспитания патриотизма и нравственности.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33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68"/>
            <a:ext cx="8229600" cy="90715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sz="3400" dirty="0" smtClean="0"/>
              <a:t>В нравственно-патриотическом воспитании огромное значение имеет пример взрослых, в особенности, близких людей. </a:t>
            </a:r>
            <a:r>
              <a:rPr lang="ru-RU" sz="3400" dirty="0"/>
              <a:t>К</a:t>
            </a:r>
            <a:r>
              <a:rPr lang="ru-RU" sz="3400" dirty="0" smtClean="0"/>
              <a:t>аждая семья, живущая в </a:t>
            </a:r>
            <a:r>
              <a:rPr lang="ru-RU" sz="3400" dirty="0"/>
              <a:t>нашей </a:t>
            </a:r>
            <a:r>
              <a:rPr lang="ru-RU" sz="3400" dirty="0" smtClean="0"/>
              <a:t>стране </a:t>
            </a:r>
            <a:r>
              <a:rPr lang="ru-RU" sz="3400" dirty="0"/>
              <a:t>внесла весомый вклад в </a:t>
            </a:r>
            <a:r>
              <a:rPr lang="ru-RU" sz="3400" dirty="0" smtClean="0"/>
              <a:t>победу над фашизмом</a:t>
            </a:r>
            <a:r>
              <a:rPr lang="ru-RU" sz="3200" dirty="0" smtClean="0"/>
              <a:t>. </a:t>
            </a:r>
            <a:r>
              <a:rPr lang="ru-RU" sz="3400" dirty="0" smtClean="0"/>
              <a:t>На историях из жизни старшего поколения - прадедушек и прабабушек, участников Великой Отечественной войны, их фронтовых и трудовых подвигов, дети знакомятся с такими важными понятиями, как «любовь к Родине», «ненависть к врагу», «воинский и трудовой подвиг», подходят к пониманию, что наш народ победил потому, что любит свою Отчизну.</a:t>
            </a:r>
          </a:p>
          <a:p>
            <a:pPr algn="just" fontAlgn="base"/>
            <a:endParaRPr lang="ru-RU" sz="3400" dirty="0" smtClean="0"/>
          </a:p>
          <a:p>
            <a:pPr algn="just" fontAlgn="base"/>
            <a:r>
              <a:rPr lang="ru-RU" sz="3400" dirty="0" smtClean="0"/>
              <a:t>Понимание ребенком своей связи с близкими людьми, знакомство с историей семьи пробуждает чувство любви  к Родине, которое в дальнейшем станет основой для формирования патриотизма  и гражданственности.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093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96" y="0"/>
            <a:ext cx="8229600" cy="98072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+mn-lt"/>
              </a:rPr>
              <a:t>Основополагающий 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вопрос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00" y="1196752"/>
            <a:ext cx="8229600" cy="4709160"/>
          </a:xfrm>
        </p:spPr>
        <p:txBody>
          <a:bodyPr/>
          <a:lstStyle/>
          <a:p>
            <a:pPr algn="just"/>
            <a:r>
              <a:rPr lang="ru-RU" sz="2600" dirty="0"/>
              <a:t>Есть ли в моей семье родственники, которые защищали Родину или трудились в тылу во время Великой Отечественной войны</a:t>
            </a:r>
            <a:r>
              <a:rPr lang="ru-RU" sz="2600" dirty="0" smtClean="0"/>
              <a:t>? </a:t>
            </a:r>
            <a:endParaRPr lang="ru-RU" sz="26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5296"/>
            <a:ext cx="5496624" cy="371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519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96392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Проблемные вопросы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Как </a:t>
            </a:r>
            <a:r>
              <a:rPr lang="ru-RU" dirty="0"/>
              <a:t>жили люди </a:t>
            </a:r>
            <a:r>
              <a:rPr lang="ru-RU" dirty="0" smtClean="0"/>
              <a:t>нашей страны в тяжелые военные годы?</a:t>
            </a:r>
          </a:p>
          <a:p>
            <a:pPr marL="13716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 Что делали? </a:t>
            </a:r>
          </a:p>
          <a:p>
            <a:pPr marL="13716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 О чем мечтали?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Чем </a:t>
            </a:r>
            <a:r>
              <a:rPr lang="ru-RU" dirty="0"/>
              <a:t>знамениты мои предки</a:t>
            </a:r>
            <a:r>
              <a:rPr lang="ru-RU" dirty="0" smtClean="0"/>
              <a:t>?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Где находились мои родственники во время Великой Отечественной войны?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Что они делали, чтобы приблизить Победу?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За что прадедушка и прабабушка получили медали?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859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+mn-lt"/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124744"/>
            <a:ext cx="8229600" cy="4709160"/>
          </a:xfrm>
        </p:spPr>
        <p:txBody>
          <a:bodyPr/>
          <a:lstStyle/>
          <a:p>
            <a:pPr algn="just"/>
            <a:r>
              <a:rPr lang="ru-RU" dirty="0"/>
              <a:t>Создать условия для изучения дошкольниками истории </a:t>
            </a:r>
            <a:r>
              <a:rPr lang="ru-RU" dirty="0" smtClean="0"/>
              <a:t>своей семьи, </a:t>
            </a:r>
            <a:r>
              <a:rPr lang="ru-RU" dirty="0"/>
              <a:t>формирования начальных представлений о связи между судьбой родственников и историей нашей Родины.</a:t>
            </a:r>
          </a:p>
          <a:p>
            <a:endParaRPr lang="ru-RU" dirty="0"/>
          </a:p>
        </p:txBody>
      </p:sp>
      <p:pic>
        <p:nvPicPr>
          <p:cNvPr id="4" name="Рисунок 3" descr="C:\Users\Денис\Desktop\Istoriya-semyi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97" r="11689"/>
          <a:stretch/>
        </p:blipFill>
        <p:spPr bwMode="auto">
          <a:xfrm flipH="1">
            <a:off x="2843808" y="3207608"/>
            <a:ext cx="360040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264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1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+mn-lt"/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112568"/>
          </a:xfrm>
        </p:spPr>
        <p:txBody>
          <a:bodyPr>
            <a:noAutofit/>
          </a:bodyPr>
          <a:lstStyle/>
          <a:p>
            <a:r>
              <a:rPr lang="ru-RU" sz="2600" dirty="0" smtClean="0"/>
              <a:t>Познакомить дошкольников  </a:t>
            </a:r>
            <a:r>
              <a:rPr lang="ru-RU" sz="2600" dirty="0"/>
              <a:t>с </a:t>
            </a:r>
            <a:r>
              <a:rPr lang="ru-RU" sz="2600" dirty="0" smtClean="0"/>
              <a:t>событиями, которые происходили во время  </a:t>
            </a:r>
            <a:r>
              <a:rPr lang="ru-RU" sz="2600" dirty="0"/>
              <a:t>Великой Отечественной </a:t>
            </a:r>
            <a:r>
              <a:rPr lang="ru-RU" sz="2600" dirty="0" smtClean="0"/>
              <a:t>войны на фронте и в тылу. </a:t>
            </a:r>
          </a:p>
          <a:p>
            <a:endParaRPr lang="ru-RU" sz="2600" dirty="0" smtClean="0"/>
          </a:p>
          <a:p>
            <a:r>
              <a:rPr lang="ru-RU" sz="2600" dirty="0" smtClean="0"/>
              <a:t>Показать </a:t>
            </a:r>
            <a:r>
              <a:rPr lang="ru-RU" sz="2600" dirty="0"/>
              <a:t>значение П</a:t>
            </a:r>
            <a:r>
              <a:rPr lang="ru-RU" sz="2600" dirty="0" smtClean="0"/>
              <a:t>обеды для нашего народа.</a:t>
            </a:r>
          </a:p>
          <a:p>
            <a:endParaRPr lang="ru-RU" sz="2600" dirty="0" smtClean="0"/>
          </a:p>
          <a:p>
            <a:r>
              <a:rPr lang="ru-RU" sz="2600" dirty="0" smtClean="0"/>
              <a:t>Формировать у детей знания о том, какой вклад в историю нашей Родины внесли члены их семей.</a:t>
            </a:r>
            <a:r>
              <a:rPr lang="ru-RU" sz="2600" dirty="0"/>
              <a:t> </a:t>
            </a:r>
            <a:endParaRPr lang="ru-RU" sz="2600" dirty="0" smtClean="0"/>
          </a:p>
          <a:p>
            <a:pPr marL="137160" indent="0">
              <a:buNone/>
            </a:pPr>
            <a:endParaRPr lang="ru-RU" sz="2600" dirty="0" smtClean="0"/>
          </a:p>
          <a:p>
            <a:r>
              <a:rPr lang="ru-RU" sz="2600" dirty="0" smtClean="0"/>
              <a:t>Подвести детей к пониманию того, что судьба их </a:t>
            </a:r>
            <a:r>
              <a:rPr lang="ru-RU" sz="2600" dirty="0"/>
              <a:t>родственников и </a:t>
            </a:r>
            <a:r>
              <a:rPr lang="ru-RU" sz="2600" dirty="0" smtClean="0"/>
              <a:t>семей - </a:t>
            </a:r>
            <a:r>
              <a:rPr lang="ru-RU" sz="2600" dirty="0"/>
              <a:t>отражение судьбы страны. </a:t>
            </a:r>
            <a:endParaRPr lang="ru-RU" sz="2600" dirty="0" smtClean="0"/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986026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7C9263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795</Words>
  <Application>Microsoft Office PowerPoint</Application>
  <PresentationFormat>Экран (4:3)</PresentationFormat>
  <Paragraphs>128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педагогический проект «Судьба семьи  в судьбе страны»</vt:lpstr>
      <vt:lpstr>Слайд 2</vt:lpstr>
      <vt:lpstr>Паспорт проекта </vt:lpstr>
      <vt:lpstr>Актуальность проекта</vt:lpstr>
      <vt:lpstr>Актуальность проекта</vt:lpstr>
      <vt:lpstr>Основополагающий вопрос</vt:lpstr>
      <vt:lpstr>Проблемные вопросы</vt:lpstr>
      <vt:lpstr>Цель проекта</vt:lpstr>
      <vt:lpstr>Задачи проекта</vt:lpstr>
      <vt:lpstr>Задачи проекта</vt:lpstr>
      <vt:lpstr>Предполагаемый результат</vt:lpstr>
      <vt:lpstr>Этапы проекта: 1 - начальный</vt:lpstr>
      <vt:lpstr>2 Основной этап проекта</vt:lpstr>
      <vt:lpstr>Этапы проекта: 2 – основной (взаимодействие с семьями воспитанников)</vt:lpstr>
      <vt:lpstr>3 - заключительный этап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марафон  «Ради жизни на Земле»</dc:title>
  <dc:creator>ирина</dc:creator>
  <cp:lastModifiedBy>1</cp:lastModifiedBy>
  <cp:revision>59</cp:revision>
  <dcterms:created xsi:type="dcterms:W3CDTF">2015-04-22T07:14:31Z</dcterms:created>
  <dcterms:modified xsi:type="dcterms:W3CDTF">2020-01-17T10:40:16Z</dcterms:modified>
</cp:coreProperties>
</file>