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323" r:id="rId3"/>
    <p:sldId id="314" r:id="rId4"/>
    <p:sldId id="315" r:id="rId5"/>
    <p:sldId id="299" r:id="rId6"/>
    <p:sldId id="303" r:id="rId7"/>
    <p:sldId id="305" r:id="rId8"/>
    <p:sldId id="317" r:id="rId9"/>
    <p:sldId id="319" r:id="rId10"/>
    <p:sldId id="318" r:id="rId11"/>
    <p:sldId id="304" r:id="rId12"/>
    <p:sldId id="316" r:id="rId13"/>
    <p:sldId id="320" r:id="rId14"/>
    <p:sldId id="321" r:id="rId15"/>
    <p:sldId id="322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7F00"/>
    <a:srgbClr val="FFFFFF"/>
    <a:srgbClr val="FCFEFE"/>
    <a:srgbClr val="6FB9D7"/>
    <a:srgbClr val="808080"/>
    <a:srgbClr val="969696"/>
    <a:srgbClr val="333333"/>
    <a:srgbClr val="EC2C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4" autoAdjust="0"/>
    <p:restoredTop sz="97133" autoAdjust="0"/>
  </p:normalViewPr>
  <p:slideViewPr>
    <p:cSldViewPr>
      <p:cViewPr varScale="1">
        <p:scale>
          <a:sx n="68" d="100"/>
          <a:sy n="68" d="100"/>
        </p:scale>
        <p:origin x="-12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3.7774639936706829E-2"/>
          <c:w val="0.66790705256321659"/>
          <c:h val="0.9213412637705574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dPt>
            <c:idx val="0"/>
            <c:bubble3D val="0"/>
            <c:explosion val="10"/>
            <c:spPr>
              <a:solidFill>
                <a:schemeClr val="accent1"/>
              </a:solidFill>
              <a:ln>
                <a:solidFill>
                  <a:srgbClr val="7030A0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>
                <a:contourClr>
                  <a:srgbClr val="7030A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A44-4C95-8FE7-906ABD49343E}"/>
              </c:ext>
            </c:extLst>
          </c:dPt>
          <c:dPt>
            <c:idx val="1"/>
            <c:bubble3D val="0"/>
            <c:explosion val="4"/>
            <c:spPr>
              <a:solidFill>
                <a:schemeClr val="accent2"/>
              </a:solidFill>
              <a:ln>
                <a:solidFill>
                  <a:srgbClr val="7030A0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>
                <a:contourClr>
                  <a:srgbClr val="7030A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A44-4C95-8FE7-906ABD49343E}"/>
              </c:ext>
            </c:extLst>
          </c:dPt>
          <c:dPt>
            <c:idx val="2"/>
            <c:bubble3D val="0"/>
            <c:explosion val="1"/>
            <c:spPr>
              <a:solidFill>
                <a:schemeClr val="accent3"/>
              </a:solidFill>
              <a:ln>
                <a:solidFill>
                  <a:srgbClr val="7030A0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>
                <a:contourClr>
                  <a:srgbClr val="7030A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A44-4C95-8FE7-906ABD49343E}"/>
              </c:ext>
            </c:extLst>
          </c:dPt>
          <c:dLbls>
            <c:spPr>
              <a:solidFill>
                <a:srgbClr val="00B05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Название планет</c:v>
                </c:pt>
                <c:pt idx="1">
                  <c:v>Астрономические понятия</c:v>
                </c:pt>
                <c:pt idx="2">
                  <c:v>Первый космонавт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</c:v>
                </c:pt>
                <c:pt idx="1">
                  <c:v>0.3</c:v>
                </c:pt>
                <c:pt idx="2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A44-4C95-8FE7-906ABD49343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545777787943183"/>
          <c:y val="0.1224689504783706"/>
          <c:w val="0.32336124051781823"/>
          <c:h val="0.4969555630716158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AFA5E8-B6DA-409C-9C9E-CBF099C793F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75274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Freeform 12"/>
          <p:cNvSpPr>
            <a:spLocks/>
          </p:cNvSpPr>
          <p:nvPr/>
        </p:nvSpPr>
        <p:spPr bwMode="gray">
          <a:xfrm>
            <a:off x="-9525" y="2997200"/>
            <a:ext cx="2205038" cy="2663825"/>
          </a:xfrm>
          <a:custGeom>
            <a:avLst/>
            <a:gdLst>
              <a:gd name="T0" fmla="*/ 0 w 1406"/>
              <a:gd name="T1" fmla="*/ 1678 h 1678"/>
              <a:gd name="T2" fmla="*/ 0 w 1406"/>
              <a:gd name="T3" fmla="*/ 1134 h 1678"/>
              <a:gd name="T4" fmla="*/ 1406 w 1406"/>
              <a:gd name="T5" fmla="*/ 0 h 1678"/>
              <a:gd name="T6" fmla="*/ 1406 w 1406"/>
              <a:gd name="T7" fmla="*/ 91 h 1678"/>
              <a:gd name="T8" fmla="*/ 0 w 1406"/>
              <a:gd name="T9" fmla="*/ 1678 h 1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6" h="1678">
                <a:moveTo>
                  <a:pt x="0" y="1678"/>
                </a:moveTo>
                <a:lnTo>
                  <a:pt x="0" y="1134"/>
                </a:lnTo>
                <a:lnTo>
                  <a:pt x="1406" y="0"/>
                </a:lnTo>
                <a:lnTo>
                  <a:pt x="1406" y="91"/>
                </a:lnTo>
                <a:lnTo>
                  <a:pt x="0" y="1678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103" name="Picture 7" descr="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447800" y="1782763"/>
            <a:ext cx="73596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Freeform 8"/>
          <p:cNvSpPr>
            <a:spLocks/>
          </p:cNvSpPr>
          <p:nvPr/>
        </p:nvSpPr>
        <p:spPr bwMode="gray">
          <a:xfrm>
            <a:off x="568325" y="-9525"/>
            <a:ext cx="1784350" cy="6875463"/>
          </a:xfrm>
          <a:custGeom>
            <a:avLst/>
            <a:gdLst>
              <a:gd name="T0" fmla="*/ 0 w 1124"/>
              <a:gd name="T1" fmla="*/ 0 h 4343"/>
              <a:gd name="T2" fmla="*/ 490 w 1124"/>
              <a:gd name="T3" fmla="*/ 2 h 4343"/>
              <a:gd name="T4" fmla="*/ 1124 w 1124"/>
              <a:gd name="T5" fmla="*/ 1373 h 4343"/>
              <a:gd name="T6" fmla="*/ 1124 w 1124"/>
              <a:gd name="T7" fmla="*/ 2036 h 4343"/>
              <a:gd name="T8" fmla="*/ 889 w 1124"/>
              <a:gd name="T9" fmla="*/ 4343 h 4343"/>
              <a:gd name="T10" fmla="*/ 526 w 1124"/>
              <a:gd name="T11" fmla="*/ 4343 h 4343"/>
              <a:gd name="T12" fmla="*/ 1079 w 1124"/>
              <a:gd name="T13" fmla="*/ 2031 h 4343"/>
              <a:gd name="T14" fmla="*/ 1079 w 1124"/>
              <a:gd name="T15" fmla="*/ 1383 h 4343"/>
              <a:gd name="T16" fmla="*/ 0 w 1124"/>
              <a:gd name="T17" fmla="*/ 0 h 4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24" h="4343">
                <a:moveTo>
                  <a:pt x="0" y="0"/>
                </a:moveTo>
                <a:lnTo>
                  <a:pt x="490" y="2"/>
                </a:lnTo>
                <a:lnTo>
                  <a:pt x="1124" y="1373"/>
                </a:lnTo>
                <a:lnTo>
                  <a:pt x="1124" y="2036"/>
                </a:lnTo>
                <a:lnTo>
                  <a:pt x="889" y="4343"/>
                </a:lnTo>
                <a:lnTo>
                  <a:pt x="526" y="4343"/>
                </a:lnTo>
                <a:lnTo>
                  <a:pt x="1079" y="2031"/>
                </a:lnTo>
                <a:lnTo>
                  <a:pt x="1079" y="138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5" name="Freeform 9"/>
          <p:cNvSpPr>
            <a:spLocks/>
          </p:cNvSpPr>
          <p:nvPr/>
        </p:nvSpPr>
        <p:spPr bwMode="gray">
          <a:xfrm>
            <a:off x="-12700" y="-9525"/>
            <a:ext cx="2392363" cy="6880225"/>
          </a:xfrm>
          <a:custGeom>
            <a:avLst/>
            <a:gdLst>
              <a:gd name="T0" fmla="*/ 181 w 1507"/>
              <a:gd name="T1" fmla="*/ 0 h 4334"/>
              <a:gd name="T2" fmla="*/ 1507 w 1507"/>
              <a:gd name="T3" fmla="*/ 1379 h 4334"/>
              <a:gd name="T4" fmla="*/ 1507 w 1507"/>
              <a:gd name="T5" fmla="*/ 2036 h 4334"/>
              <a:gd name="T6" fmla="*/ 727 w 1507"/>
              <a:gd name="T7" fmla="*/ 4334 h 4334"/>
              <a:gd name="T8" fmla="*/ 2 w 1507"/>
              <a:gd name="T9" fmla="*/ 4334 h 4334"/>
              <a:gd name="T10" fmla="*/ 2 w 1507"/>
              <a:gd name="T11" fmla="*/ 4162 h 4334"/>
              <a:gd name="T12" fmla="*/ 1441 w 1507"/>
              <a:gd name="T13" fmla="*/ 1936 h 4334"/>
              <a:gd name="T14" fmla="*/ 1441 w 1507"/>
              <a:gd name="T15" fmla="*/ 1447 h 4334"/>
              <a:gd name="T16" fmla="*/ 8 w 1507"/>
              <a:gd name="T17" fmla="*/ 434 h 4334"/>
              <a:gd name="T18" fmla="*/ 0 w 1507"/>
              <a:gd name="T19" fmla="*/ 6 h 4334"/>
              <a:gd name="T20" fmla="*/ 181 w 1507"/>
              <a:gd name="T21" fmla="*/ 0 h 4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07" h="4334">
                <a:moveTo>
                  <a:pt x="181" y="0"/>
                </a:moveTo>
                <a:lnTo>
                  <a:pt x="1507" y="1379"/>
                </a:lnTo>
                <a:lnTo>
                  <a:pt x="1507" y="2036"/>
                </a:lnTo>
                <a:lnTo>
                  <a:pt x="727" y="4334"/>
                </a:lnTo>
                <a:lnTo>
                  <a:pt x="2" y="4334"/>
                </a:lnTo>
                <a:lnTo>
                  <a:pt x="2" y="4162"/>
                </a:lnTo>
                <a:lnTo>
                  <a:pt x="1441" y="1936"/>
                </a:lnTo>
                <a:lnTo>
                  <a:pt x="1441" y="1447"/>
                </a:lnTo>
                <a:lnTo>
                  <a:pt x="8" y="434"/>
                </a:lnTo>
                <a:lnTo>
                  <a:pt x="0" y="6"/>
                </a:lnTo>
                <a:lnTo>
                  <a:pt x="18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6" name="Freeform 10"/>
          <p:cNvSpPr>
            <a:spLocks/>
          </p:cNvSpPr>
          <p:nvPr/>
        </p:nvSpPr>
        <p:spPr bwMode="gray">
          <a:xfrm>
            <a:off x="2557463" y="0"/>
            <a:ext cx="3022600" cy="6858000"/>
          </a:xfrm>
          <a:custGeom>
            <a:avLst/>
            <a:gdLst>
              <a:gd name="T0" fmla="*/ 1904 w 1904"/>
              <a:gd name="T1" fmla="*/ 0 h 4354"/>
              <a:gd name="T2" fmla="*/ 1178 w 1904"/>
              <a:gd name="T3" fmla="*/ 0 h 4354"/>
              <a:gd name="T4" fmla="*/ 0 w 1904"/>
              <a:gd name="T5" fmla="*/ 1342 h 4354"/>
              <a:gd name="T6" fmla="*/ 0 w 1904"/>
              <a:gd name="T7" fmla="*/ 1950 h 4354"/>
              <a:gd name="T8" fmla="*/ 498 w 1904"/>
              <a:gd name="T9" fmla="*/ 4354 h 4354"/>
              <a:gd name="T10" fmla="*/ 1088 w 1904"/>
              <a:gd name="T11" fmla="*/ 4354 h 4354"/>
              <a:gd name="T12" fmla="*/ 44 w 1904"/>
              <a:gd name="T13" fmla="*/ 1985 h 4354"/>
              <a:gd name="T14" fmla="*/ 44 w 1904"/>
              <a:gd name="T15" fmla="*/ 1361 h 4354"/>
              <a:gd name="T16" fmla="*/ 1904 w 1904"/>
              <a:gd name="T17" fmla="*/ 0 h 4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04" h="4354">
                <a:moveTo>
                  <a:pt x="1904" y="0"/>
                </a:moveTo>
                <a:lnTo>
                  <a:pt x="1178" y="0"/>
                </a:lnTo>
                <a:lnTo>
                  <a:pt x="0" y="1342"/>
                </a:lnTo>
                <a:lnTo>
                  <a:pt x="0" y="1950"/>
                </a:lnTo>
                <a:lnTo>
                  <a:pt x="498" y="4354"/>
                </a:lnTo>
                <a:lnTo>
                  <a:pt x="1088" y="4354"/>
                </a:lnTo>
                <a:lnTo>
                  <a:pt x="44" y="1985"/>
                </a:lnTo>
                <a:lnTo>
                  <a:pt x="44" y="1361"/>
                </a:lnTo>
                <a:lnTo>
                  <a:pt x="1904" y="0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7" name="Freeform 11"/>
          <p:cNvSpPr>
            <a:spLocks/>
          </p:cNvSpPr>
          <p:nvPr/>
        </p:nvSpPr>
        <p:spPr bwMode="gray">
          <a:xfrm>
            <a:off x="2959100" y="-14288"/>
            <a:ext cx="2711450" cy="1887538"/>
          </a:xfrm>
          <a:custGeom>
            <a:avLst/>
            <a:gdLst>
              <a:gd name="T0" fmla="*/ 1708 w 1708"/>
              <a:gd name="T1" fmla="*/ 1 h 1189"/>
              <a:gd name="T2" fmla="*/ 1379 w 1708"/>
              <a:gd name="T3" fmla="*/ 0 h 1189"/>
              <a:gd name="T4" fmla="*/ 0 w 1708"/>
              <a:gd name="T5" fmla="*/ 1189 h 1189"/>
              <a:gd name="T6" fmla="*/ 1708 w 1708"/>
              <a:gd name="T7" fmla="*/ 1 h 1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08" h="1189">
                <a:moveTo>
                  <a:pt x="1708" y="1"/>
                </a:moveTo>
                <a:lnTo>
                  <a:pt x="1379" y="0"/>
                </a:lnTo>
                <a:lnTo>
                  <a:pt x="0" y="1189"/>
                </a:lnTo>
                <a:lnTo>
                  <a:pt x="1708" y="1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9" name="Freeform 13"/>
          <p:cNvSpPr>
            <a:spLocks/>
          </p:cNvSpPr>
          <p:nvPr/>
        </p:nvSpPr>
        <p:spPr bwMode="gray">
          <a:xfrm>
            <a:off x="2498725" y="-9525"/>
            <a:ext cx="6105525" cy="6867525"/>
          </a:xfrm>
          <a:custGeom>
            <a:avLst/>
            <a:gdLst>
              <a:gd name="T0" fmla="*/ 3665 w 3846"/>
              <a:gd name="T1" fmla="*/ 0 h 4354"/>
              <a:gd name="T2" fmla="*/ 2122 w 3846"/>
              <a:gd name="T3" fmla="*/ 0 h 4354"/>
              <a:gd name="T4" fmla="*/ 0 w 3846"/>
              <a:gd name="T5" fmla="*/ 1339 h 4354"/>
              <a:gd name="T6" fmla="*/ 0 w 3846"/>
              <a:gd name="T7" fmla="*/ 1950 h 4354"/>
              <a:gd name="T8" fmla="*/ 1215 w 3846"/>
              <a:gd name="T9" fmla="*/ 4354 h 4354"/>
              <a:gd name="T10" fmla="*/ 1941 w 3846"/>
              <a:gd name="T11" fmla="*/ 4354 h 4354"/>
              <a:gd name="T12" fmla="*/ 72 w 3846"/>
              <a:gd name="T13" fmla="*/ 1877 h 4354"/>
              <a:gd name="T14" fmla="*/ 72 w 3846"/>
              <a:gd name="T15" fmla="*/ 1361 h 4354"/>
              <a:gd name="T16" fmla="*/ 3846 w 3846"/>
              <a:gd name="T17" fmla="*/ 0 h 4354"/>
              <a:gd name="T18" fmla="*/ 2122 w 3846"/>
              <a:gd name="T19" fmla="*/ 0 h 4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46" h="4354">
                <a:moveTo>
                  <a:pt x="3665" y="0"/>
                </a:moveTo>
                <a:lnTo>
                  <a:pt x="2122" y="0"/>
                </a:lnTo>
                <a:lnTo>
                  <a:pt x="0" y="1339"/>
                </a:lnTo>
                <a:lnTo>
                  <a:pt x="0" y="1950"/>
                </a:lnTo>
                <a:lnTo>
                  <a:pt x="1215" y="4354"/>
                </a:lnTo>
                <a:lnTo>
                  <a:pt x="1941" y="4354"/>
                </a:lnTo>
                <a:lnTo>
                  <a:pt x="72" y="1877"/>
                </a:lnTo>
                <a:lnTo>
                  <a:pt x="72" y="1361"/>
                </a:lnTo>
                <a:lnTo>
                  <a:pt x="3846" y="0"/>
                </a:lnTo>
                <a:lnTo>
                  <a:pt x="2122" y="0"/>
                </a:lnTo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0" name="Freeform 14"/>
          <p:cNvSpPr>
            <a:spLocks/>
          </p:cNvSpPr>
          <p:nvPr/>
        </p:nvSpPr>
        <p:spPr bwMode="gray">
          <a:xfrm>
            <a:off x="-9525" y="185738"/>
            <a:ext cx="2246313" cy="5984875"/>
          </a:xfrm>
          <a:custGeom>
            <a:avLst/>
            <a:gdLst>
              <a:gd name="T0" fmla="*/ 0 w 1415"/>
              <a:gd name="T1" fmla="*/ 0 h 3770"/>
              <a:gd name="T2" fmla="*/ 1415 w 1415"/>
              <a:gd name="T3" fmla="*/ 1197 h 3770"/>
              <a:gd name="T4" fmla="*/ 1415 w 1415"/>
              <a:gd name="T5" fmla="*/ 1862 h 3770"/>
              <a:gd name="T6" fmla="*/ 0 w 1415"/>
              <a:gd name="T7" fmla="*/ 3770 h 3770"/>
              <a:gd name="T8" fmla="*/ 0 w 1415"/>
              <a:gd name="T9" fmla="*/ 3272 h 3770"/>
              <a:gd name="T10" fmla="*/ 1376 w 1415"/>
              <a:gd name="T11" fmla="*/ 1801 h 3770"/>
              <a:gd name="T12" fmla="*/ 1376 w 1415"/>
              <a:gd name="T13" fmla="*/ 1272 h 3770"/>
              <a:gd name="T14" fmla="*/ 6 w 1415"/>
              <a:gd name="T15" fmla="*/ 962 h 3770"/>
              <a:gd name="T16" fmla="*/ 0 w 1415"/>
              <a:gd name="T17" fmla="*/ 0 h 3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15" h="3770">
                <a:moveTo>
                  <a:pt x="0" y="0"/>
                </a:moveTo>
                <a:lnTo>
                  <a:pt x="1415" y="1197"/>
                </a:lnTo>
                <a:lnTo>
                  <a:pt x="1415" y="1862"/>
                </a:lnTo>
                <a:lnTo>
                  <a:pt x="0" y="3770"/>
                </a:lnTo>
                <a:lnTo>
                  <a:pt x="0" y="3272"/>
                </a:lnTo>
                <a:lnTo>
                  <a:pt x="1376" y="1801"/>
                </a:lnTo>
                <a:lnTo>
                  <a:pt x="1376" y="1272"/>
                </a:lnTo>
                <a:lnTo>
                  <a:pt x="6" y="9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1" name="Freeform 15"/>
          <p:cNvSpPr>
            <a:spLocks/>
          </p:cNvSpPr>
          <p:nvPr/>
        </p:nvSpPr>
        <p:spPr bwMode="gray">
          <a:xfrm>
            <a:off x="2608263" y="642938"/>
            <a:ext cx="6540500" cy="6215062"/>
          </a:xfrm>
          <a:custGeom>
            <a:avLst/>
            <a:gdLst>
              <a:gd name="T0" fmla="*/ 4115 w 4120"/>
              <a:gd name="T1" fmla="*/ 0 h 3915"/>
              <a:gd name="T2" fmla="*/ 4120 w 4120"/>
              <a:gd name="T3" fmla="*/ 500 h 3915"/>
              <a:gd name="T4" fmla="*/ 61 w 4120"/>
              <a:gd name="T5" fmla="*/ 1059 h 3915"/>
              <a:gd name="T6" fmla="*/ 61 w 4120"/>
              <a:gd name="T7" fmla="*/ 1466 h 3915"/>
              <a:gd name="T8" fmla="*/ 2419 w 4120"/>
              <a:gd name="T9" fmla="*/ 3915 h 3915"/>
              <a:gd name="T10" fmla="*/ 1830 w 4120"/>
              <a:gd name="T11" fmla="*/ 3915 h 3915"/>
              <a:gd name="T12" fmla="*/ 0 w 4120"/>
              <a:gd name="T13" fmla="*/ 1449 h 3915"/>
              <a:gd name="T14" fmla="*/ 0 w 4120"/>
              <a:gd name="T15" fmla="*/ 967 h 3915"/>
              <a:gd name="T16" fmla="*/ 4115 w 4120"/>
              <a:gd name="T17" fmla="*/ 0 h 3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20" h="3915">
                <a:moveTo>
                  <a:pt x="4115" y="0"/>
                </a:moveTo>
                <a:lnTo>
                  <a:pt x="4120" y="500"/>
                </a:lnTo>
                <a:lnTo>
                  <a:pt x="61" y="1059"/>
                </a:lnTo>
                <a:lnTo>
                  <a:pt x="61" y="1466"/>
                </a:lnTo>
                <a:lnTo>
                  <a:pt x="2419" y="3915"/>
                </a:lnTo>
                <a:lnTo>
                  <a:pt x="1830" y="3915"/>
                </a:lnTo>
                <a:lnTo>
                  <a:pt x="0" y="1449"/>
                </a:lnTo>
                <a:lnTo>
                  <a:pt x="0" y="967"/>
                </a:lnTo>
                <a:lnTo>
                  <a:pt x="411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2" name="Freeform 16"/>
          <p:cNvSpPr>
            <a:spLocks/>
          </p:cNvSpPr>
          <p:nvPr/>
        </p:nvSpPr>
        <p:spPr bwMode="gray">
          <a:xfrm>
            <a:off x="2586038" y="-17463"/>
            <a:ext cx="6557962" cy="6875463"/>
          </a:xfrm>
          <a:custGeom>
            <a:avLst/>
            <a:gdLst>
              <a:gd name="T0" fmla="*/ 4131 w 4131"/>
              <a:gd name="T1" fmla="*/ 0 h 4348"/>
              <a:gd name="T2" fmla="*/ 4126 w 4131"/>
              <a:gd name="T3" fmla="*/ 494 h 4348"/>
              <a:gd name="T4" fmla="*/ 55 w 4131"/>
              <a:gd name="T5" fmla="*/ 1404 h 4348"/>
              <a:gd name="T6" fmla="*/ 55 w 4131"/>
              <a:gd name="T7" fmla="*/ 1853 h 4348"/>
              <a:gd name="T8" fmla="*/ 3156 w 4131"/>
              <a:gd name="T9" fmla="*/ 4348 h 4348"/>
              <a:gd name="T10" fmla="*/ 2067 w 4131"/>
              <a:gd name="T11" fmla="*/ 4348 h 4348"/>
              <a:gd name="T12" fmla="*/ 0 w 4131"/>
              <a:gd name="T13" fmla="*/ 1882 h 4348"/>
              <a:gd name="T14" fmla="*/ 0 w 4131"/>
              <a:gd name="T15" fmla="*/ 1355 h 4348"/>
              <a:gd name="T16" fmla="*/ 3615 w 4131"/>
              <a:gd name="T17" fmla="*/ 0 h 4348"/>
              <a:gd name="T18" fmla="*/ 4131 w 4131"/>
              <a:gd name="T19" fmla="*/ 0 h 4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31" h="4348">
                <a:moveTo>
                  <a:pt x="4131" y="0"/>
                </a:moveTo>
                <a:lnTo>
                  <a:pt x="4126" y="494"/>
                </a:lnTo>
                <a:lnTo>
                  <a:pt x="55" y="1404"/>
                </a:lnTo>
                <a:lnTo>
                  <a:pt x="55" y="1853"/>
                </a:lnTo>
                <a:lnTo>
                  <a:pt x="3156" y="4348"/>
                </a:lnTo>
                <a:lnTo>
                  <a:pt x="2067" y="4348"/>
                </a:lnTo>
                <a:lnTo>
                  <a:pt x="0" y="1882"/>
                </a:lnTo>
                <a:lnTo>
                  <a:pt x="0" y="1355"/>
                </a:lnTo>
                <a:lnTo>
                  <a:pt x="3615" y="0"/>
                </a:lnTo>
                <a:lnTo>
                  <a:pt x="413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3" name="Freeform 17"/>
          <p:cNvSpPr>
            <a:spLocks/>
          </p:cNvSpPr>
          <p:nvPr/>
        </p:nvSpPr>
        <p:spPr bwMode="gray">
          <a:xfrm>
            <a:off x="2771775" y="-26988"/>
            <a:ext cx="5761038" cy="2087563"/>
          </a:xfrm>
          <a:custGeom>
            <a:avLst/>
            <a:gdLst>
              <a:gd name="T0" fmla="*/ 0 w 3629"/>
              <a:gd name="T1" fmla="*/ 1315 h 1315"/>
              <a:gd name="T2" fmla="*/ 2858 w 3629"/>
              <a:gd name="T3" fmla="*/ 0 h 1315"/>
              <a:gd name="T4" fmla="*/ 3629 w 3629"/>
              <a:gd name="T5" fmla="*/ 0 h 1315"/>
              <a:gd name="T6" fmla="*/ 0 w 3629"/>
              <a:gd name="T7" fmla="*/ 1315 h 1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29" h="1315">
                <a:moveTo>
                  <a:pt x="0" y="1315"/>
                </a:moveTo>
                <a:lnTo>
                  <a:pt x="2858" y="0"/>
                </a:lnTo>
                <a:lnTo>
                  <a:pt x="3629" y="0"/>
                </a:lnTo>
                <a:lnTo>
                  <a:pt x="0" y="1315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4" name="Freeform 18"/>
          <p:cNvSpPr>
            <a:spLocks/>
          </p:cNvSpPr>
          <p:nvPr/>
        </p:nvSpPr>
        <p:spPr bwMode="gray">
          <a:xfrm>
            <a:off x="2555875" y="2924175"/>
            <a:ext cx="3384550" cy="3944938"/>
          </a:xfrm>
          <a:custGeom>
            <a:avLst/>
            <a:gdLst>
              <a:gd name="T0" fmla="*/ 0 w 2132"/>
              <a:gd name="T1" fmla="*/ 0 h 2495"/>
              <a:gd name="T2" fmla="*/ 2132 w 2132"/>
              <a:gd name="T3" fmla="*/ 2495 h 2495"/>
              <a:gd name="T4" fmla="*/ 1814 w 2132"/>
              <a:gd name="T5" fmla="*/ 2495 h 2495"/>
              <a:gd name="T6" fmla="*/ 0 w 2132"/>
              <a:gd name="T7" fmla="*/ 0 h 2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32" h="2495">
                <a:moveTo>
                  <a:pt x="0" y="0"/>
                </a:moveTo>
                <a:lnTo>
                  <a:pt x="2132" y="2495"/>
                </a:lnTo>
                <a:lnTo>
                  <a:pt x="1814" y="249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20" name="Freeform 24"/>
          <p:cNvSpPr>
            <a:spLocks/>
          </p:cNvSpPr>
          <p:nvPr/>
        </p:nvSpPr>
        <p:spPr bwMode="gray">
          <a:xfrm>
            <a:off x="-19050" y="180975"/>
            <a:ext cx="2262188" cy="1914525"/>
          </a:xfrm>
          <a:custGeom>
            <a:avLst/>
            <a:gdLst>
              <a:gd name="T0" fmla="*/ 1425 w 1425"/>
              <a:gd name="T1" fmla="*/ 1206 h 1206"/>
              <a:gd name="T2" fmla="*/ 0 w 1425"/>
              <a:gd name="T3" fmla="*/ 0 h 1206"/>
              <a:gd name="T4" fmla="*/ 0 w 1425"/>
              <a:gd name="T5" fmla="*/ 186 h 1206"/>
              <a:gd name="T6" fmla="*/ 1425 w 1425"/>
              <a:gd name="T7" fmla="*/ 1206 h 1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25" h="1206">
                <a:moveTo>
                  <a:pt x="1425" y="1206"/>
                </a:moveTo>
                <a:lnTo>
                  <a:pt x="0" y="0"/>
                </a:lnTo>
                <a:lnTo>
                  <a:pt x="0" y="186"/>
                </a:lnTo>
                <a:lnTo>
                  <a:pt x="1425" y="1206"/>
                </a:lnTo>
                <a:close/>
              </a:path>
            </a:pathLst>
          </a:custGeom>
          <a:solidFill>
            <a:srgbClr val="333333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21" name="Freeform 25"/>
          <p:cNvSpPr>
            <a:spLocks/>
          </p:cNvSpPr>
          <p:nvPr/>
        </p:nvSpPr>
        <p:spPr bwMode="gray">
          <a:xfrm>
            <a:off x="-12700" y="3105150"/>
            <a:ext cx="2327275" cy="3762375"/>
          </a:xfrm>
          <a:custGeom>
            <a:avLst/>
            <a:gdLst>
              <a:gd name="T0" fmla="*/ 0 w 1466"/>
              <a:gd name="T1" fmla="*/ 2248 h 2370"/>
              <a:gd name="T2" fmla="*/ 1466 w 1466"/>
              <a:gd name="T3" fmla="*/ 0 h 2370"/>
              <a:gd name="T4" fmla="*/ 194 w 1466"/>
              <a:gd name="T5" fmla="*/ 2370 h 2370"/>
              <a:gd name="T6" fmla="*/ 4 w 1466"/>
              <a:gd name="T7" fmla="*/ 2364 h 2370"/>
              <a:gd name="T8" fmla="*/ 0 w 1466"/>
              <a:gd name="T9" fmla="*/ 2248 h 2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6" h="2370">
                <a:moveTo>
                  <a:pt x="0" y="2248"/>
                </a:moveTo>
                <a:lnTo>
                  <a:pt x="1466" y="0"/>
                </a:lnTo>
                <a:lnTo>
                  <a:pt x="194" y="2370"/>
                </a:lnTo>
                <a:lnTo>
                  <a:pt x="4" y="2364"/>
                </a:lnTo>
                <a:lnTo>
                  <a:pt x="0" y="2248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22" name="Freeform 26"/>
          <p:cNvSpPr>
            <a:spLocks/>
          </p:cNvSpPr>
          <p:nvPr/>
        </p:nvSpPr>
        <p:spPr bwMode="gray">
          <a:xfrm>
            <a:off x="-9525" y="1403350"/>
            <a:ext cx="2317750" cy="5265738"/>
          </a:xfrm>
          <a:custGeom>
            <a:avLst/>
            <a:gdLst>
              <a:gd name="T0" fmla="*/ 6 w 1460"/>
              <a:gd name="T1" fmla="*/ 0 h 3317"/>
              <a:gd name="T2" fmla="*/ 6 w 1460"/>
              <a:gd name="T3" fmla="*/ 643 h 3317"/>
              <a:gd name="T4" fmla="*/ 1410 w 1460"/>
              <a:gd name="T5" fmla="*/ 564 h 3317"/>
              <a:gd name="T6" fmla="*/ 1410 w 1460"/>
              <a:gd name="T7" fmla="*/ 1049 h 3317"/>
              <a:gd name="T8" fmla="*/ 0 w 1460"/>
              <a:gd name="T9" fmla="*/ 2852 h 3317"/>
              <a:gd name="T10" fmla="*/ 0 w 1460"/>
              <a:gd name="T11" fmla="*/ 3317 h 3317"/>
              <a:gd name="T12" fmla="*/ 1460 w 1460"/>
              <a:gd name="T13" fmla="*/ 1062 h 3317"/>
              <a:gd name="T14" fmla="*/ 1460 w 1460"/>
              <a:gd name="T15" fmla="*/ 505 h 3317"/>
              <a:gd name="T16" fmla="*/ 6 w 1460"/>
              <a:gd name="T17" fmla="*/ 0 h 3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60" h="3317">
                <a:moveTo>
                  <a:pt x="6" y="0"/>
                </a:moveTo>
                <a:lnTo>
                  <a:pt x="6" y="643"/>
                </a:lnTo>
                <a:lnTo>
                  <a:pt x="1410" y="564"/>
                </a:lnTo>
                <a:lnTo>
                  <a:pt x="1410" y="1049"/>
                </a:lnTo>
                <a:lnTo>
                  <a:pt x="0" y="2852"/>
                </a:lnTo>
                <a:lnTo>
                  <a:pt x="0" y="3317"/>
                </a:lnTo>
                <a:lnTo>
                  <a:pt x="1460" y="1062"/>
                </a:lnTo>
                <a:lnTo>
                  <a:pt x="1460" y="505"/>
                </a:ln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4132" name="Group 36"/>
          <p:cNvGrpSpPr>
            <a:grpSpLocks/>
          </p:cNvGrpSpPr>
          <p:nvPr/>
        </p:nvGrpSpPr>
        <p:grpSpPr bwMode="auto">
          <a:xfrm>
            <a:off x="0" y="-19050"/>
            <a:ext cx="9153525" cy="6886575"/>
            <a:chOff x="0" y="0"/>
            <a:chExt cx="5760" cy="4326"/>
          </a:xfrm>
        </p:grpSpPr>
        <p:pic>
          <p:nvPicPr>
            <p:cNvPr id="4131" name="Picture 35" descr="11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0" y="0"/>
              <a:ext cx="5760" cy="4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23" name="Rectangle 27"/>
            <p:cNvSpPr>
              <a:spLocks noChangeArrowheads="1"/>
            </p:cNvSpPr>
            <p:nvPr userDrawn="1"/>
          </p:nvSpPr>
          <p:spPr bwMode="gray">
            <a:xfrm>
              <a:off x="212" y="462"/>
              <a:ext cx="5334" cy="3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4115" name="Picture 19" descr="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141788" y="4041775"/>
            <a:ext cx="415925" cy="41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3787775"/>
            <a:ext cx="7772400" cy="88582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29150" y="3505200"/>
            <a:ext cx="4129088" cy="457200"/>
          </a:xfrm>
        </p:spPr>
        <p:txBody>
          <a:bodyPr/>
          <a:lstStyle>
            <a:lvl1pPr marL="0" indent="0" algn="dist">
              <a:buFontTx/>
              <a:buNone/>
              <a:defRPr sz="2000" b="1">
                <a:solidFill>
                  <a:srgbClr val="777777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gray">
          <a:xfrm>
            <a:off x="7561263" y="5476875"/>
            <a:ext cx="1196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ru-RU" sz="2000">
                <a:solidFill>
                  <a:srgbClr val="FF7F00"/>
                </a:solidFill>
                <a:latin typeface="Arial Black" panose="020B0A04020102020204" pitchFamily="34" charset="0"/>
              </a:rPr>
              <a:t>L/O/G/O</a:t>
            </a:r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gray">
          <a:xfrm>
            <a:off x="6618288" y="5781675"/>
            <a:ext cx="2139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ru-RU" sz="1600">
                <a:latin typeface="Times New Roman" panose="02020603050405020304" pitchFamily="18" charset="0"/>
              </a:rPr>
              <a:t>www.themegallery.com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9B43A08-9567-4BB9-B91B-9CB09488BEC7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4146" name="Rectangle 50"/>
          <p:cNvSpPr>
            <a:spLocks noChangeArrowheads="1"/>
          </p:cNvSpPr>
          <p:nvPr/>
        </p:nvSpPr>
        <p:spPr bwMode="gray">
          <a:xfrm>
            <a:off x="341313" y="722313"/>
            <a:ext cx="8478837" cy="541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20D78-85A1-4E75-BDCD-53CFBFEB6E2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2380341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8438"/>
            <a:ext cx="2057400" cy="5927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8438"/>
            <a:ext cx="6019800" cy="5927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88B6B-A486-4D92-A084-DB867D3E8C4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574100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288" y="198438"/>
            <a:ext cx="63023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83325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83325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83325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185CFA91-A8C0-46EA-AB2B-2CF12015E7A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8561294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56824-D90D-499B-B919-5A337F30925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7027211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BC6D1-71C7-4A01-863F-E1A55B69B92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8212742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93EF0-62A2-43A0-85A7-098E2DF95DD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4583199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F89BD-A821-47AC-A7C9-E38631C92D5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6952821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4F1BE-A2E3-4281-92A2-0F360F8D2F4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6781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7C9BE-ED6B-42E2-A03A-69AA12635E5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9764598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CF095-5CD1-495F-8CC3-CED9A18C5F3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8223000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E5028-24B5-4413-B904-950B8F56C74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0290838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Freeform 9"/>
          <p:cNvSpPr>
            <a:spLocks/>
          </p:cNvSpPr>
          <p:nvPr/>
        </p:nvSpPr>
        <p:spPr bwMode="gray">
          <a:xfrm>
            <a:off x="7658100" y="0"/>
            <a:ext cx="1104900" cy="6848475"/>
          </a:xfrm>
          <a:custGeom>
            <a:avLst/>
            <a:gdLst>
              <a:gd name="T0" fmla="*/ 312 w 696"/>
              <a:gd name="T1" fmla="*/ 0 h 4314"/>
              <a:gd name="T2" fmla="*/ 528 w 696"/>
              <a:gd name="T3" fmla="*/ 444 h 4314"/>
              <a:gd name="T4" fmla="*/ 696 w 696"/>
              <a:gd name="T5" fmla="*/ 960 h 4314"/>
              <a:gd name="T6" fmla="*/ 426 w 696"/>
              <a:gd name="T7" fmla="*/ 4314 h 4314"/>
              <a:gd name="T8" fmla="*/ 108 w 696"/>
              <a:gd name="T9" fmla="*/ 4314 h 4314"/>
              <a:gd name="T10" fmla="*/ 648 w 696"/>
              <a:gd name="T11" fmla="*/ 960 h 4314"/>
              <a:gd name="T12" fmla="*/ 456 w 696"/>
              <a:gd name="T13" fmla="*/ 432 h 4314"/>
              <a:gd name="T14" fmla="*/ 0 w 696"/>
              <a:gd name="T15" fmla="*/ 0 h 4314"/>
              <a:gd name="T16" fmla="*/ 312 w 696"/>
              <a:gd name="T17" fmla="*/ 0 h 4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6" h="4314">
                <a:moveTo>
                  <a:pt x="312" y="0"/>
                </a:moveTo>
                <a:lnTo>
                  <a:pt x="528" y="444"/>
                </a:lnTo>
                <a:lnTo>
                  <a:pt x="696" y="960"/>
                </a:lnTo>
                <a:lnTo>
                  <a:pt x="426" y="4314"/>
                </a:lnTo>
                <a:lnTo>
                  <a:pt x="108" y="4314"/>
                </a:lnTo>
                <a:lnTo>
                  <a:pt x="648" y="960"/>
                </a:lnTo>
                <a:lnTo>
                  <a:pt x="456" y="432"/>
                </a:lnTo>
                <a:lnTo>
                  <a:pt x="0" y="0"/>
                </a:lnTo>
                <a:lnTo>
                  <a:pt x="312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4" name="Freeform 10"/>
          <p:cNvSpPr>
            <a:spLocks/>
          </p:cNvSpPr>
          <p:nvPr/>
        </p:nvSpPr>
        <p:spPr bwMode="gray">
          <a:xfrm>
            <a:off x="1066800" y="0"/>
            <a:ext cx="7543800" cy="6858000"/>
          </a:xfrm>
          <a:custGeom>
            <a:avLst/>
            <a:gdLst>
              <a:gd name="T0" fmla="*/ 0 w 4752"/>
              <a:gd name="T1" fmla="*/ 0 h 4320"/>
              <a:gd name="T2" fmla="*/ 1536 w 4752"/>
              <a:gd name="T3" fmla="*/ 0 h 4320"/>
              <a:gd name="T4" fmla="*/ 4590 w 4752"/>
              <a:gd name="T5" fmla="*/ 450 h 4320"/>
              <a:gd name="T6" fmla="*/ 4752 w 4752"/>
              <a:gd name="T7" fmla="*/ 972 h 4320"/>
              <a:gd name="T8" fmla="*/ 3600 w 4752"/>
              <a:gd name="T9" fmla="*/ 4320 h 4320"/>
              <a:gd name="T10" fmla="*/ 3312 w 4752"/>
              <a:gd name="T11" fmla="*/ 4320 h 4320"/>
              <a:gd name="T12" fmla="*/ 4712 w 4752"/>
              <a:gd name="T13" fmla="*/ 994 h 4320"/>
              <a:gd name="T14" fmla="*/ 4518 w 4752"/>
              <a:gd name="T15" fmla="*/ 524 h 4320"/>
              <a:gd name="T16" fmla="*/ 0 w 4752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52" h="4320">
                <a:moveTo>
                  <a:pt x="0" y="0"/>
                </a:moveTo>
                <a:lnTo>
                  <a:pt x="1536" y="0"/>
                </a:lnTo>
                <a:lnTo>
                  <a:pt x="4590" y="450"/>
                </a:lnTo>
                <a:lnTo>
                  <a:pt x="4752" y="972"/>
                </a:lnTo>
                <a:lnTo>
                  <a:pt x="3600" y="4320"/>
                </a:lnTo>
                <a:lnTo>
                  <a:pt x="3312" y="4320"/>
                </a:lnTo>
                <a:lnTo>
                  <a:pt x="4712" y="994"/>
                </a:lnTo>
                <a:lnTo>
                  <a:pt x="4518" y="5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5" name="Freeform 11"/>
          <p:cNvSpPr>
            <a:spLocks/>
          </p:cNvSpPr>
          <p:nvPr/>
        </p:nvSpPr>
        <p:spPr bwMode="gray">
          <a:xfrm>
            <a:off x="5486400" y="1657350"/>
            <a:ext cx="2990850" cy="5200650"/>
          </a:xfrm>
          <a:custGeom>
            <a:avLst/>
            <a:gdLst>
              <a:gd name="T0" fmla="*/ 384 w 1884"/>
              <a:gd name="T1" fmla="*/ 3276 h 3276"/>
              <a:gd name="T2" fmla="*/ 1884 w 1884"/>
              <a:gd name="T3" fmla="*/ 0 h 3276"/>
              <a:gd name="T4" fmla="*/ 0 w 1884"/>
              <a:gd name="T5" fmla="*/ 3276 h 3276"/>
              <a:gd name="T6" fmla="*/ 384 w 1884"/>
              <a:gd name="T7" fmla="*/ 3276 h 3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84" h="3276">
                <a:moveTo>
                  <a:pt x="384" y="3276"/>
                </a:moveTo>
                <a:lnTo>
                  <a:pt x="1884" y="0"/>
                </a:lnTo>
                <a:lnTo>
                  <a:pt x="0" y="3276"/>
                </a:lnTo>
                <a:lnTo>
                  <a:pt x="384" y="3276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6" name="Freeform 12"/>
          <p:cNvSpPr>
            <a:spLocks/>
          </p:cNvSpPr>
          <p:nvPr/>
        </p:nvSpPr>
        <p:spPr bwMode="gray">
          <a:xfrm>
            <a:off x="3429000" y="0"/>
            <a:ext cx="5172075" cy="6858000"/>
          </a:xfrm>
          <a:custGeom>
            <a:avLst/>
            <a:gdLst>
              <a:gd name="T0" fmla="*/ 0 w 3258"/>
              <a:gd name="T1" fmla="*/ 0 h 4320"/>
              <a:gd name="T2" fmla="*/ 3082 w 3258"/>
              <a:gd name="T3" fmla="*/ 475 h 4320"/>
              <a:gd name="T4" fmla="*/ 3210 w 3258"/>
              <a:gd name="T5" fmla="*/ 936 h 4320"/>
              <a:gd name="T6" fmla="*/ 1728 w 3258"/>
              <a:gd name="T7" fmla="*/ 4320 h 4320"/>
              <a:gd name="T8" fmla="*/ 1872 w 3258"/>
              <a:gd name="T9" fmla="*/ 4320 h 4320"/>
              <a:gd name="T10" fmla="*/ 3258 w 3258"/>
              <a:gd name="T11" fmla="*/ 912 h 4320"/>
              <a:gd name="T12" fmla="*/ 3120 w 3258"/>
              <a:gd name="T13" fmla="*/ 432 h 4320"/>
              <a:gd name="T14" fmla="*/ 1296 w 3258"/>
              <a:gd name="T15" fmla="*/ 0 h 4320"/>
              <a:gd name="T16" fmla="*/ 0 w 3258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58" h="4320">
                <a:moveTo>
                  <a:pt x="0" y="0"/>
                </a:moveTo>
                <a:lnTo>
                  <a:pt x="3082" y="475"/>
                </a:lnTo>
                <a:lnTo>
                  <a:pt x="3210" y="936"/>
                </a:lnTo>
                <a:lnTo>
                  <a:pt x="1728" y="4320"/>
                </a:lnTo>
                <a:lnTo>
                  <a:pt x="1872" y="4320"/>
                </a:lnTo>
                <a:lnTo>
                  <a:pt x="3258" y="912"/>
                </a:lnTo>
                <a:lnTo>
                  <a:pt x="3120" y="432"/>
                </a:lnTo>
                <a:lnTo>
                  <a:pt x="12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8" name="Freeform 14"/>
          <p:cNvSpPr>
            <a:spLocks/>
          </p:cNvSpPr>
          <p:nvPr/>
        </p:nvSpPr>
        <p:spPr bwMode="gray">
          <a:xfrm>
            <a:off x="8382000" y="0"/>
            <a:ext cx="762000" cy="1143000"/>
          </a:xfrm>
          <a:custGeom>
            <a:avLst/>
            <a:gdLst>
              <a:gd name="T0" fmla="*/ 48 w 480"/>
              <a:gd name="T1" fmla="*/ 0 h 720"/>
              <a:gd name="T2" fmla="*/ 0 w 480"/>
              <a:gd name="T3" fmla="*/ 96 h 720"/>
              <a:gd name="T4" fmla="*/ 354 w 480"/>
              <a:gd name="T5" fmla="*/ 690 h 720"/>
              <a:gd name="T6" fmla="*/ 480 w 480"/>
              <a:gd name="T7" fmla="*/ 720 h 720"/>
              <a:gd name="T8" fmla="*/ 480 w 480"/>
              <a:gd name="T9" fmla="*/ 576 h 720"/>
              <a:gd name="T10" fmla="*/ 48 w 480"/>
              <a:gd name="T11" fmla="*/ 96 h 720"/>
              <a:gd name="T12" fmla="*/ 89 w 480"/>
              <a:gd name="T13" fmla="*/ 0 h 720"/>
              <a:gd name="T14" fmla="*/ 48 w 480"/>
              <a:gd name="T1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0" h="720">
                <a:moveTo>
                  <a:pt x="48" y="0"/>
                </a:moveTo>
                <a:lnTo>
                  <a:pt x="0" y="96"/>
                </a:lnTo>
                <a:lnTo>
                  <a:pt x="354" y="690"/>
                </a:lnTo>
                <a:lnTo>
                  <a:pt x="480" y="720"/>
                </a:lnTo>
                <a:lnTo>
                  <a:pt x="480" y="576"/>
                </a:lnTo>
                <a:lnTo>
                  <a:pt x="48" y="96"/>
                </a:lnTo>
                <a:lnTo>
                  <a:pt x="89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9" name="Freeform 15"/>
          <p:cNvSpPr>
            <a:spLocks/>
          </p:cNvSpPr>
          <p:nvPr/>
        </p:nvSpPr>
        <p:spPr bwMode="gray">
          <a:xfrm>
            <a:off x="8610600" y="228600"/>
            <a:ext cx="533400" cy="533400"/>
          </a:xfrm>
          <a:custGeom>
            <a:avLst/>
            <a:gdLst>
              <a:gd name="T0" fmla="*/ 336 w 336"/>
              <a:gd name="T1" fmla="*/ 336 h 336"/>
              <a:gd name="T2" fmla="*/ 0 w 336"/>
              <a:gd name="T3" fmla="*/ 0 h 336"/>
              <a:gd name="T4" fmla="*/ 336 w 336"/>
              <a:gd name="T5" fmla="*/ 240 h 336"/>
              <a:gd name="T6" fmla="*/ 336 w 33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" h="336">
                <a:moveTo>
                  <a:pt x="336" y="336"/>
                </a:moveTo>
                <a:lnTo>
                  <a:pt x="0" y="0"/>
                </a:lnTo>
                <a:lnTo>
                  <a:pt x="336" y="240"/>
                </a:lnTo>
                <a:lnTo>
                  <a:pt x="336" y="33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073" name="Group 49"/>
          <p:cNvGrpSpPr>
            <a:grpSpLocks/>
          </p:cNvGrpSpPr>
          <p:nvPr/>
        </p:nvGrpSpPr>
        <p:grpSpPr bwMode="auto">
          <a:xfrm>
            <a:off x="5562600" y="0"/>
            <a:ext cx="3267075" cy="6858000"/>
            <a:chOff x="3504" y="0"/>
            <a:chExt cx="2058" cy="4320"/>
          </a:xfrm>
        </p:grpSpPr>
        <p:sp>
          <p:nvSpPr>
            <p:cNvPr id="1037" name="Freeform 13"/>
            <p:cNvSpPr>
              <a:spLocks/>
            </p:cNvSpPr>
            <p:nvPr userDrawn="1"/>
          </p:nvSpPr>
          <p:spPr bwMode="gray">
            <a:xfrm>
              <a:off x="3504" y="0"/>
              <a:ext cx="2058" cy="4320"/>
            </a:xfrm>
            <a:custGeom>
              <a:avLst/>
              <a:gdLst>
                <a:gd name="T0" fmla="*/ 0 w 2058"/>
                <a:gd name="T1" fmla="*/ 0 h 4320"/>
                <a:gd name="T2" fmla="*/ 1056 w 2058"/>
                <a:gd name="T3" fmla="*/ 0 h 4320"/>
                <a:gd name="T4" fmla="*/ 1854 w 2058"/>
                <a:gd name="T5" fmla="*/ 402 h 4320"/>
                <a:gd name="T6" fmla="*/ 2058 w 2058"/>
                <a:gd name="T7" fmla="*/ 972 h 4320"/>
                <a:gd name="T8" fmla="*/ 1296 w 2058"/>
                <a:gd name="T9" fmla="*/ 4320 h 4320"/>
                <a:gd name="T10" fmla="*/ 720 w 2058"/>
                <a:gd name="T11" fmla="*/ 4320 h 4320"/>
                <a:gd name="T12" fmla="*/ 1920 w 2058"/>
                <a:gd name="T13" fmla="*/ 912 h 4320"/>
                <a:gd name="T14" fmla="*/ 1776 w 2058"/>
                <a:gd name="T15" fmla="*/ 432 h 4320"/>
                <a:gd name="T16" fmla="*/ 0 w 2058"/>
                <a:gd name="T17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58" h="4320">
                  <a:moveTo>
                    <a:pt x="0" y="0"/>
                  </a:moveTo>
                  <a:lnTo>
                    <a:pt x="1056" y="0"/>
                  </a:lnTo>
                  <a:lnTo>
                    <a:pt x="1854" y="402"/>
                  </a:lnTo>
                  <a:lnTo>
                    <a:pt x="2058" y="972"/>
                  </a:lnTo>
                  <a:lnTo>
                    <a:pt x="1296" y="4320"/>
                  </a:lnTo>
                  <a:lnTo>
                    <a:pt x="720" y="4320"/>
                  </a:lnTo>
                  <a:lnTo>
                    <a:pt x="1920" y="912"/>
                  </a:lnTo>
                  <a:lnTo>
                    <a:pt x="1776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23"/>
            <p:cNvSpPr>
              <a:spLocks/>
            </p:cNvSpPr>
            <p:nvPr userDrawn="1"/>
          </p:nvSpPr>
          <p:spPr bwMode="gray">
            <a:xfrm>
              <a:off x="4217" y="1056"/>
              <a:ext cx="1152" cy="3264"/>
            </a:xfrm>
            <a:custGeom>
              <a:avLst/>
              <a:gdLst>
                <a:gd name="T0" fmla="*/ 0 w 1152"/>
                <a:gd name="T1" fmla="*/ 3264 h 3264"/>
                <a:gd name="T2" fmla="*/ 1152 w 1152"/>
                <a:gd name="T3" fmla="*/ 0 h 3264"/>
                <a:gd name="T4" fmla="*/ 96 w 1152"/>
                <a:gd name="T5" fmla="*/ 3264 h 3264"/>
                <a:gd name="T6" fmla="*/ 0 w 1152"/>
                <a:gd name="T7" fmla="*/ 3264 h 3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3264">
                  <a:moveTo>
                    <a:pt x="0" y="3264"/>
                  </a:moveTo>
                  <a:lnTo>
                    <a:pt x="1152" y="0"/>
                  </a:lnTo>
                  <a:lnTo>
                    <a:pt x="96" y="3264"/>
                  </a:lnTo>
                  <a:lnTo>
                    <a:pt x="0" y="3264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46" name="Group 22"/>
          <p:cNvGrpSpPr>
            <a:grpSpLocks/>
          </p:cNvGrpSpPr>
          <p:nvPr/>
        </p:nvGrpSpPr>
        <p:grpSpPr bwMode="auto">
          <a:xfrm>
            <a:off x="142875" y="765175"/>
            <a:ext cx="8858250" cy="5943600"/>
            <a:chOff x="90" y="480"/>
            <a:chExt cx="5580" cy="3744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gray">
            <a:xfrm>
              <a:off x="90" y="480"/>
              <a:ext cx="5580" cy="3744"/>
            </a:xfrm>
            <a:prstGeom prst="rect">
              <a:avLst/>
            </a:prstGeom>
            <a:solidFill>
              <a:srgbClr val="FFFFFF">
                <a:alpha val="69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1" name="Rectangle 17"/>
            <p:cNvSpPr>
              <a:spLocks noChangeArrowheads="1"/>
            </p:cNvSpPr>
            <p:nvPr userDrawn="1"/>
          </p:nvSpPr>
          <p:spPr bwMode="gray">
            <a:xfrm>
              <a:off x="90" y="480"/>
              <a:ext cx="5580" cy="3744"/>
            </a:xfrm>
            <a:prstGeom prst="rect">
              <a:avLst/>
            </a:prstGeom>
            <a:solidFill>
              <a:srgbClr val="FFFFFF">
                <a:alpha val="69000"/>
              </a:srgbClr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381000" y="676275"/>
            <a:ext cx="62484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43" name="Picture 19" descr="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00063" y="577850"/>
            <a:ext cx="3714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03288" y="198438"/>
            <a:ext cx="63023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83325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83325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83325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ECEB3FE-9B5D-4FA5-8DD6-D87E275B3AA6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 kern="1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pattFill prst="pct50">
          <a:fgClr>
            <a:schemeClr val="bg1"/>
          </a:fgClr>
          <a:bgClr>
            <a:srgbClr val="7030A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14"/>
          <p:cNvSpPr>
            <a:spLocks noChangeArrowheads="1"/>
          </p:cNvSpPr>
          <p:nvPr/>
        </p:nvSpPr>
        <p:spPr bwMode="gray">
          <a:xfrm>
            <a:off x="251520" y="2204864"/>
            <a:ext cx="8712846" cy="2172434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проект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Номинация: «Планеты Солнечной системы»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Название: «Парад планет»</a:t>
            </a:r>
          </a:p>
          <a:p>
            <a:pPr algn="ctr"/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67544" y="476672"/>
            <a:ext cx="504056" cy="5040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Rectangle 42"/>
          <p:cNvSpPr>
            <a:spLocks noGrp="1" noChangeArrowheads="1"/>
          </p:cNvSpPr>
          <p:nvPr>
            <p:ph type="title"/>
          </p:nvPr>
        </p:nvSpPr>
        <p:spPr>
          <a:xfrm>
            <a:off x="134566" y="792223"/>
            <a:ext cx="7976517" cy="840251"/>
          </a:xfr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kern="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ДЕТСКИЙ САД «РАДОСТЬ» КОМБИНИРОВАННОГО ВИДА </a:t>
            </a:r>
            <a:br>
              <a:rPr lang="ru-RU" sz="1400" i="1" kern="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kern="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СТРУКТУРНОЕ ПОДРАЗДЕЛЕНИЕ - ДЕТСКИЙ САД №203</a:t>
            </a:r>
            <a:endParaRPr lang="ru-RU" sz="1400" b="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11560" y="1916832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AutoShape 14"/>
          <p:cNvSpPr>
            <a:spLocks noChangeArrowheads="1"/>
          </p:cNvSpPr>
          <p:nvPr/>
        </p:nvSpPr>
        <p:spPr bwMode="gray">
          <a:xfrm>
            <a:off x="3491880" y="5013176"/>
            <a:ext cx="5472486" cy="864096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r"/>
            <a:r>
              <a:rPr lang="ru-RU" sz="20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выполнили:</a:t>
            </a:r>
          </a:p>
          <a:p>
            <a:pPr algn="r"/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Воспитатель: Буриева Марина Юрьевна</a:t>
            </a:r>
            <a:endParaRPr lang="ru-RU" sz="20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Улегова Юлия Сергеевна</a:t>
            </a:r>
            <a:endParaRPr lang="ru-RU" sz="20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491880" y="6021288"/>
            <a:ext cx="2160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Нижний Тагил</a:t>
            </a:r>
          </a:p>
          <a:p>
            <a:pPr algn="ctr"/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  <a:endParaRPr lang="ru-RU" sz="16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3262" y="44624"/>
            <a:ext cx="1150738" cy="17653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377298"/>
            <a:ext cx="2952328" cy="23360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https://im0-tub-ru.yandex.net/i?id=bebcbc65977e9a7c70da5af7c8fa69c1&amp;ref=rim&amp;n=33&amp;w=150&amp;h=1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74" y="-139914"/>
            <a:ext cx="970555" cy="10642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rgbClr val="7030A0"/>
          </a:fgClr>
          <a:bgClr>
            <a:schemeClr val="bg1">
              <a:lumMod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015" y="476672"/>
            <a:ext cx="7577985" cy="8047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520" y="59060"/>
            <a:ext cx="1993565" cy="163996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39752" y="613058"/>
            <a:ext cx="583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3200" b="1" i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-Практический</a:t>
            </a:r>
            <a:endParaRPr lang="ru-RU" sz="3200" b="1" dirty="0"/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ltGray">
          <a:xfrm>
            <a:off x="367666" y="5794825"/>
            <a:ext cx="3852428" cy="762488"/>
          </a:xfrm>
          <a:prstGeom prst="roundRect">
            <a:avLst>
              <a:gd name="adj" fmla="val 1750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проектов </a:t>
            </a:r>
          </a:p>
          <a:p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 детского сада:</a:t>
            </a:r>
          </a:p>
          <a:p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«Волшебные планеты»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ltGray">
          <a:xfrm>
            <a:off x="5116500" y="5834530"/>
            <a:ext cx="3672408" cy="762488"/>
          </a:xfrm>
          <a:prstGeom prst="roundRect">
            <a:avLst>
              <a:gd name="adj" fmla="val 1750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Досуг: «Космический путь»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04" y="1461943"/>
            <a:ext cx="4508728" cy="42493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" t="-1930" r="35241" b="15035"/>
          <a:stretch/>
        </p:blipFill>
        <p:spPr>
          <a:xfrm rot="5400000">
            <a:off x="4883552" y="1838907"/>
            <a:ext cx="4282319" cy="35283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8218291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pattFill prst="pct50">
          <a:fgClr>
            <a:srgbClr val="7030A0"/>
          </a:fgClr>
          <a:bgClr>
            <a:schemeClr val="bg1">
              <a:lumMod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467544" y="476672"/>
            <a:ext cx="504056" cy="5040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AutoShape 14"/>
          <p:cNvSpPr>
            <a:spLocks noChangeArrowheads="1"/>
          </p:cNvSpPr>
          <p:nvPr/>
        </p:nvSpPr>
        <p:spPr bwMode="gray">
          <a:xfrm>
            <a:off x="179512" y="156102"/>
            <a:ext cx="7560840" cy="792088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7" name="Rectangle 42"/>
          <p:cNvSpPr>
            <a:spLocks noGrp="1" noChangeArrowheads="1"/>
          </p:cNvSpPr>
          <p:nvPr>
            <p:ph type="title"/>
          </p:nvPr>
        </p:nvSpPr>
        <p:spPr>
          <a:xfrm>
            <a:off x="535385" y="172371"/>
            <a:ext cx="6948264" cy="792088"/>
          </a:xfr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3200" i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 - Практический</a:t>
            </a:r>
            <a:endParaRPr lang="ru-RU" sz="3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42" y="1688968"/>
            <a:ext cx="4176464" cy="40979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AutoShape 17"/>
          <p:cNvSpPr>
            <a:spLocks noChangeArrowheads="1"/>
          </p:cNvSpPr>
          <p:nvPr/>
        </p:nvSpPr>
        <p:spPr bwMode="ltGray">
          <a:xfrm>
            <a:off x="899592" y="5819283"/>
            <a:ext cx="6738378" cy="860233"/>
          </a:xfrm>
          <a:prstGeom prst="roundRect">
            <a:avLst>
              <a:gd name="adj" fmla="val 22506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Изготовления макетов «Солнечной системы»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7969" y="75128"/>
            <a:ext cx="1312511" cy="1080121"/>
          </a:xfrm>
          <a:prstGeom prst="rect">
            <a:avLst/>
          </a:prstGeom>
        </p:spPr>
      </p:pic>
      <p:sp>
        <p:nvSpPr>
          <p:cNvPr id="12" name="AutoShape 14"/>
          <p:cNvSpPr>
            <a:spLocks noChangeArrowheads="1"/>
          </p:cNvSpPr>
          <p:nvPr/>
        </p:nvSpPr>
        <p:spPr bwMode="gray">
          <a:xfrm>
            <a:off x="2311574" y="1029164"/>
            <a:ext cx="3600400" cy="595099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2317" t="-1504" r="9678" b="5298"/>
          <a:stretch/>
        </p:blipFill>
        <p:spPr>
          <a:xfrm>
            <a:off x="4644008" y="1786605"/>
            <a:ext cx="4248472" cy="40003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rgbClr val="7030A0"/>
          </a:fgClr>
          <a:bgClr>
            <a:schemeClr val="bg1">
              <a:lumMod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95" y="186338"/>
            <a:ext cx="7577985" cy="8047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622" y="-231616"/>
            <a:ext cx="1993637" cy="16406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75656" y="335417"/>
            <a:ext cx="561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3200" b="1" i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 - Практический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1" r="3268"/>
          <a:stretch/>
        </p:blipFill>
        <p:spPr>
          <a:xfrm>
            <a:off x="244674" y="1069271"/>
            <a:ext cx="4424825" cy="44634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0" r="4683" b="22701"/>
          <a:stretch/>
        </p:blipFill>
        <p:spPr>
          <a:xfrm>
            <a:off x="4788024" y="1086432"/>
            <a:ext cx="3744416" cy="43630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Двойная волна 6"/>
          <p:cNvSpPr/>
          <p:nvPr/>
        </p:nvSpPr>
        <p:spPr>
          <a:xfrm>
            <a:off x="277545" y="5553522"/>
            <a:ext cx="8280920" cy="1102277"/>
          </a:xfrm>
          <a:prstGeom prst="doubleWave">
            <a:avLst>
              <a:gd name="adj1" fmla="val 6250"/>
              <a:gd name="adj2" fmla="val -41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для педагогов</a:t>
            </a:r>
          </a:p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«Солнечная система»</a:t>
            </a:r>
            <a:endParaRPr lang="ru-RU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44045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rgbClr val="7030A0"/>
          </a:fgClr>
          <a:bgClr>
            <a:schemeClr val="bg1">
              <a:lumMod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304" y="0"/>
            <a:ext cx="1993565" cy="16399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7612"/>
            <a:ext cx="7577985" cy="80474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7584" y="527595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3200" b="1" i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этап-Итоговый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2" t="22000" r="27162" b="1001"/>
          <a:stretch/>
        </p:blipFill>
        <p:spPr>
          <a:xfrm>
            <a:off x="3635896" y="1412776"/>
            <a:ext cx="5282557" cy="43204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2" t="5203" r="2750" b="-2"/>
          <a:stretch/>
        </p:blipFill>
        <p:spPr>
          <a:xfrm rot="5400000">
            <a:off x="-242928" y="2123249"/>
            <a:ext cx="4320481" cy="28995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Двойная волна 6"/>
          <p:cNvSpPr/>
          <p:nvPr/>
        </p:nvSpPr>
        <p:spPr>
          <a:xfrm>
            <a:off x="1403648" y="5877272"/>
            <a:ext cx="6840760" cy="665243"/>
          </a:xfrm>
          <a:prstGeom prst="doubleWave">
            <a:avLst>
              <a:gd name="adj1" fmla="val 6250"/>
              <a:gd name="adj2" fmla="val -41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Дефиле: «Парад планет»</a:t>
            </a:r>
            <a:endParaRPr lang="ru-RU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27175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rgbClr val="7030A0"/>
          </a:fgClr>
          <a:bgClr>
            <a:schemeClr val="bg1">
              <a:lumMod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618" y="116632"/>
            <a:ext cx="1993565" cy="16399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7612"/>
            <a:ext cx="7577985" cy="80474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9592" y="527595"/>
            <a:ext cx="5760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3200" b="1" i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этап-Итоговый 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1" t="-400" r="17451"/>
          <a:stretch/>
        </p:blipFill>
        <p:spPr>
          <a:xfrm rot="5400000">
            <a:off x="611559" y="1163295"/>
            <a:ext cx="3384376" cy="41044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t="1467" r="15351"/>
          <a:stretch/>
        </p:blipFill>
        <p:spPr>
          <a:xfrm rot="5400000">
            <a:off x="4975076" y="1113995"/>
            <a:ext cx="3390639" cy="41967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Двойная волна 7"/>
          <p:cNvSpPr/>
          <p:nvPr/>
        </p:nvSpPr>
        <p:spPr>
          <a:xfrm>
            <a:off x="1066462" y="5085184"/>
            <a:ext cx="7011076" cy="1460668"/>
          </a:xfrm>
          <a:prstGeom prst="doubleWave">
            <a:avLst>
              <a:gd name="adj1" fmla="val 6250"/>
              <a:gd name="adj2" fmla="val -41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творческих работ: «Наши планеты»</a:t>
            </a:r>
            <a:endParaRPr lang="ru-RU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59675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rgbClr val="7030A0"/>
          </a:fgClr>
          <a:bgClr>
            <a:schemeClr val="bg1">
              <a:lumMod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976" y="-99392"/>
            <a:ext cx="1993565" cy="16399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3" y="185403"/>
            <a:ext cx="7577985" cy="80474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1599" y="332863"/>
            <a:ext cx="5688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3200" b="1" i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этап-Итоговый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59" b="9002"/>
          <a:stretch/>
        </p:blipFill>
        <p:spPr>
          <a:xfrm>
            <a:off x="251520" y="1314452"/>
            <a:ext cx="5688632" cy="41024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1" t="961" r="38475" b="2229"/>
          <a:stretch/>
        </p:blipFill>
        <p:spPr>
          <a:xfrm>
            <a:off x="5971373" y="1323872"/>
            <a:ext cx="2952329" cy="40930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Двойная волна 6"/>
          <p:cNvSpPr/>
          <p:nvPr/>
        </p:nvSpPr>
        <p:spPr>
          <a:xfrm>
            <a:off x="395536" y="5517232"/>
            <a:ext cx="8352928" cy="1028620"/>
          </a:xfrm>
          <a:prstGeom prst="doubleWave">
            <a:avLst>
              <a:gd name="adj1" fmla="val 6250"/>
              <a:gd name="adj2" fmla="val -41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работ: «</a:t>
            </a:r>
            <a:r>
              <a:rPr lang="ru-RU" sz="3200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Солнечная система»  </a:t>
            </a:r>
            <a:endParaRPr lang="ru-RU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0805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rgbClr val="FFFFFF"/>
          </a:fgClr>
          <a:bgClr>
            <a:srgbClr val="7030A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im0-tub-ru.yandex.net/i?id=bebcbc65977e9a7c70da5af7c8fa69c1&amp;ref=rim&amp;n=33&amp;w=150&amp;h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8504" y="-182337"/>
            <a:ext cx="970555" cy="10642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AutoShape 14"/>
          <p:cNvSpPr>
            <a:spLocks noChangeArrowheads="1"/>
          </p:cNvSpPr>
          <p:nvPr/>
        </p:nvSpPr>
        <p:spPr bwMode="gray">
          <a:xfrm>
            <a:off x="160745" y="778308"/>
            <a:ext cx="3421910" cy="79208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5">
                  <a:lumMod val="110000"/>
                  <a:satMod val="105000"/>
                  <a:tint val="67000"/>
                </a:schemeClr>
              </a:gs>
              <a:gs pos="26000">
                <a:schemeClr val="accent1">
                  <a:lumMod val="20000"/>
                  <a:lumOff val="80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</a:p>
          <a:p>
            <a:pPr algn="ctr"/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9512" y="2188804"/>
            <a:ext cx="3254881" cy="19442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Дошкольники являются исследователями мира, который их окружает. Детям старшего дошкольного возраста всегда была интересна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тема неведомого Космоса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поэтому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планеты Солнечной системы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актуальной.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1691680" y="1747336"/>
            <a:ext cx="360040" cy="324036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19397" y="2161905"/>
            <a:ext cx="3672408" cy="19626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проект может быть использован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педагогами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занятиях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дошкольников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теме: Космос, при проведении мастер-классов.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поможет при организации режиссёрских игр на тему: «Космос», для привлечения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активному участию в жизни детей.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AutoShape 14"/>
          <p:cNvSpPr>
            <a:spLocks noChangeArrowheads="1"/>
          </p:cNvSpPr>
          <p:nvPr/>
        </p:nvSpPr>
        <p:spPr bwMode="gray">
          <a:xfrm>
            <a:off x="5265229" y="754450"/>
            <a:ext cx="3384376" cy="815946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5">
                  <a:lumMod val="110000"/>
                  <a:satMod val="105000"/>
                  <a:tint val="67000"/>
                </a:schemeClr>
              </a:gs>
              <a:gs pos="26000">
                <a:schemeClr val="accent1">
                  <a:lumMod val="20000"/>
                  <a:lumOff val="80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</a:t>
            </a:r>
          </a:p>
          <a:p>
            <a:pPr algn="ctr"/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значимость</a:t>
            </a:r>
            <a:endParaRPr lang="ru-RU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6816245" y="1765074"/>
            <a:ext cx="373349" cy="324036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393" y="2189096"/>
            <a:ext cx="1727963" cy="2061356"/>
          </a:xfrm>
          <a:prstGeom prst="rect">
            <a:avLst/>
          </a:prstGeom>
        </p:spPr>
      </p:pic>
      <p:cxnSp>
        <p:nvCxnSpPr>
          <p:cNvPr id="22" name="Соединительная линия уступом 21"/>
          <p:cNvCxnSpPr/>
          <p:nvPr/>
        </p:nvCxnSpPr>
        <p:spPr>
          <a:xfrm>
            <a:off x="467544" y="4124573"/>
            <a:ext cx="1141508" cy="967109"/>
          </a:xfrm>
          <a:prstGeom prst="bentConnector3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ная линия уступом 25"/>
          <p:cNvCxnSpPr/>
          <p:nvPr/>
        </p:nvCxnSpPr>
        <p:spPr>
          <a:xfrm rot="10800000" flipV="1">
            <a:off x="7176923" y="4124573"/>
            <a:ext cx="1091581" cy="967108"/>
          </a:xfrm>
          <a:prstGeom prst="bentConnector3">
            <a:avLst>
              <a:gd name="adj1" fmla="val 50000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с двумя скругленными противолежащими углами 33"/>
          <p:cNvSpPr/>
          <p:nvPr/>
        </p:nvSpPr>
        <p:spPr>
          <a:xfrm>
            <a:off x="1731712" y="4437112"/>
            <a:ext cx="5400600" cy="967472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Основополагающий вопрос: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Почему нам важно изучать космос?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318501" y="5611952"/>
            <a:ext cx="7404212" cy="967472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старшей группы, родители, педагоги ДОО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89962" y="214861"/>
            <a:ext cx="7416824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 проекта: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краткосрочный, творческий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19475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rgbClr val="FFFFFF"/>
          </a:fgClr>
          <a:bgClr>
            <a:srgbClr val="7030A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4"/>
          <p:cNvSpPr>
            <a:spLocks noChangeArrowheads="1"/>
          </p:cNvSpPr>
          <p:nvPr/>
        </p:nvSpPr>
        <p:spPr bwMode="gray">
          <a:xfrm>
            <a:off x="150627" y="416262"/>
            <a:ext cx="8360218" cy="99582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5">
                  <a:lumMod val="110000"/>
                  <a:satMod val="105000"/>
                  <a:tint val="67000"/>
                </a:schemeClr>
              </a:gs>
              <a:gs pos="26000">
                <a:schemeClr val="accent1">
                  <a:lumMod val="20000"/>
                  <a:lumOff val="80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/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асширение и формирование у детей старшего </a:t>
            </a:r>
          </a:p>
          <a:p>
            <a:pPr algn="just"/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ошкольного возраста представления о Солнечной системе и её планетах.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https://im0-tub-ru.yandex.net/i?id=bebcbc65977e9a7c70da5af7c8fa69c1&amp;ref=rim&amp;n=33&amp;w=150&amp;h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0212" y="-108087"/>
            <a:ext cx="970555" cy="10642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1965857" y="1651286"/>
            <a:ext cx="5311775" cy="618003"/>
            <a:chOff x="720" y="1392"/>
            <a:chExt cx="4058" cy="495"/>
          </a:xfrm>
          <a:pattFill prst="pct50">
            <a:fgClr>
              <a:schemeClr val="accent1">
                <a:lumMod val="60000"/>
                <a:lumOff val="40000"/>
              </a:schemeClr>
            </a:fgClr>
            <a:bgClr>
              <a:schemeClr val="accent1">
                <a:lumMod val="20000"/>
                <a:lumOff val="80000"/>
              </a:schemeClr>
            </a:bgClr>
          </a:pattFill>
        </p:grpSpPr>
        <p:sp>
          <p:nvSpPr>
            <p:cNvPr id="9" name="AutoShape 18"/>
            <p:cNvSpPr>
              <a:spLocks noChangeArrowheads="1"/>
            </p:cNvSpPr>
            <p:nvPr/>
          </p:nvSpPr>
          <p:spPr bwMode="ltGray">
            <a:xfrm>
              <a:off x="720" y="1392"/>
              <a:ext cx="4058" cy="459"/>
            </a:xfrm>
            <a:prstGeom prst="roundRect">
              <a:avLst>
                <a:gd name="adj" fmla="val 17509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3200" b="1" i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ЗАДАЧИ ПРОЕКТА</a:t>
              </a:r>
              <a:endPara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" name="Group 19"/>
            <p:cNvGrpSpPr>
              <a:grpSpLocks/>
            </p:cNvGrpSpPr>
            <p:nvPr/>
          </p:nvGrpSpPr>
          <p:grpSpPr bwMode="auto">
            <a:xfrm>
              <a:off x="730" y="1407"/>
              <a:ext cx="4043" cy="480"/>
              <a:chOff x="744" y="1407"/>
              <a:chExt cx="3988" cy="480"/>
            </a:xfrm>
            <a:grpFill/>
          </p:grpSpPr>
          <p:sp>
            <p:nvSpPr>
              <p:cNvPr id="11" name="AutoShape 20"/>
              <p:cNvSpPr>
                <a:spLocks noChangeArrowheads="1"/>
              </p:cNvSpPr>
              <p:nvPr/>
            </p:nvSpPr>
            <p:spPr bwMode="ltGray">
              <a:xfrm>
                <a:off x="744" y="1850"/>
                <a:ext cx="3988" cy="3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" name="AutoShape 21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5" name="Скругленный прямоугольник 14"/>
          <p:cNvSpPr/>
          <p:nvPr/>
        </p:nvSpPr>
        <p:spPr>
          <a:xfrm>
            <a:off x="125672" y="2395515"/>
            <a:ext cx="2938405" cy="24595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детей: </a:t>
            </a:r>
          </a:p>
          <a:p>
            <a:pPr>
              <a:spcAft>
                <a:spcPts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Дополнить знание о планетах, через беседы, опрос родителей, мастер класс и т.д. </a:t>
            </a:r>
          </a:p>
          <a:p>
            <a:pPr>
              <a:spcAft>
                <a:spcPts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Участвовать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творческих мастерских: «Наши планеты»,  «Звезды и кометы» , «Планеты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Посетить виртуальную экскурсию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планетарий. Познакомится с художественной литературой по теме космос.</a:t>
            </a:r>
          </a:p>
          <a:p>
            <a:pPr>
              <a:spcAft>
                <a:spcPts val="0"/>
              </a:spcAft>
            </a:pP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79770" y="2409507"/>
            <a:ext cx="2938405" cy="24595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</a:t>
            </a:r>
            <a:r>
              <a:rPr lang="ru-RU" sz="1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ru-RU" sz="1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</a:t>
            </a:r>
            <a:r>
              <a:rPr lang="ru-RU" sz="1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ответить на проблемный вопрос: «Какие планеты находятся в космосе?»</a:t>
            </a:r>
          </a:p>
          <a:p>
            <a:pPr>
              <a:spcAft>
                <a:spcPts val="0"/>
              </a:spcAft>
            </a:pPr>
            <a:r>
              <a:rPr lang="ru-RU" sz="1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</a:t>
            </a:r>
            <a:r>
              <a:rPr lang="ru-RU" sz="1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  организовать показ-дефиле –»Парад-планет».</a:t>
            </a:r>
          </a:p>
          <a:p>
            <a:pPr>
              <a:spcAft>
                <a:spcPts val="0"/>
              </a:spcAft>
            </a:pPr>
            <a:r>
              <a:rPr lang="ru-RU" sz="1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Подобрать  </a:t>
            </a:r>
            <a:r>
              <a:rPr lang="ru-RU" sz="1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 к дидактической игре «Правильно расставь планеты».</a:t>
            </a:r>
            <a:endParaRPr lang="ru-RU" sz="1400" dirty="0">
              <a:solidFill>
                <a:srgbClr val="000066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075828" y="2395515"/>
            <a:ext cx="2938405" cy="24595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педагогов: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</a:t>
            </a:r>
            <a:r>
              <a:rPr lang="ru-RU" sz="1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беседу  на тему: «Что такое космос?».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sz="1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дефиле – «Парад планет».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</a:t>
            </a:r>
            <a:r>
              <a:rPr lang="ru-RU" sz="1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в творческих </a:t>
            </a:r>
            <a:r>
              <a:rPr lang="ru-RU" sz="1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мастерских</a:t>
            </a:r>
            <a:r>
              <a:rPr lang="ru-RU" sz="1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«Звезды </a:t>
            </a:r>
            <a:r>
              <a:rPr lang="ru-RU" sz="1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кометы», </a:t>
            </a:r>
            <a:r>
              <a:rPr lang="ru-RU" sz="1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Планеты</a:t>
            </a:r>
            <a:r>
              <a:rPr lang="ru-RU" sz="1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серию экспериментов.</a:t>
            </a:r>
            <a:endParaRPr lang="ru-RU" sz="1400" dirty="0">
              <a:solidFill>
                <a:srgbClr val="000066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8" name="Волна 17"/>
          <p:cNvSpPr/>
          <p:nvPr/>
        </p:nvSpPr>
        <p:spPr>
          <a:xfrm>
            <a:off x="203766" y="4870879"/>
            <a:ext cx="8784975" cy="1896346"/>
          </a:xfrm>
          <a:prstGeom prst="wave">
            <a:avLst>
              <a:gd name="adj1" fmla="val 14644"/>
              <a:gd name="adj2" fmla="val 14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09625" lvl="1"/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ПЛАНИРУЕМЫЙ РЕЗУЛЬТАТ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расширение знаний воспитанников о планетах Солнечной системы, организация «дефиле планет», совместная организация с родителями выставки творческих работ по теме: «Планеты Солнечной системы», проведения мастер класса для педагогов.</a:t>
            </a:r>
          </a:p>
        </p:txBody>
      </p:sp>
    </p:spTree>
    <p:extLst>
      <p:ext uri="{BB962C8B-B14F-4D97-AF65-F5344CB8AC3E}">
        <p14:creationId xmlns:p14="http://schemas.microsoft.com/office/powerpoint/2010/main" val="128807843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rgbClr val="7030A0"/>
          </a:fgClr>
          <a:bgClr>
            <a:schemeClr val="bg1">
              <a:lumMod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4"/>
          <p:cNvSpPr>
            <a:spLocks noChangeArrowheads="1"/>
          </p:cNvSpPr>
          <p:nvPr/>
        </p:nvSpPr>
        <p:spPr bwMode="gray">
          <a:xfrm>
            <a:off x="251520" y="404664"/>
            <a:ext cx="8296312" cy="792088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>
              <a:defRPr/>
            </a:pPr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17950" y="3884697"/>
            <a:ext cx="4170019" cy="11114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Отсутствие знаний воспитанников о космосе и планетах солнечной системы.</a:t>
            </a:r>
            <a:endParaRPr lang="ru-RU" sz="2200" b="1" i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5017" y="218914"/>
            <a:ext cx="1080120" cy="11635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9000"/>
                    </a14:imgEffect>
                    <a14:imgEffect>
                      <a14:brightnessContrast bright="9000"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5" y="1196752"/>
            <a:ext cx="3679081" cy="22322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097310813"/>
              </p:ext>
            </p:extLst>
          </p:nvPr>
        </p:nvGraphicFramePr>
        <p:xfrm>
          <a:off x="5056561" y="1268760"/>
          <a:ext cx="3831408" cy="2088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283609" y="3575209"/>
            <a:ext cx="3844732" cy="7852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Опрос воспитанников по теме: «Космос»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4163790" y="1892098"/>
            <a:ext cx="892771" cy="93610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6882929" y="5033022"/>
            <a:ext cx="792088" cy="50405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773465" y="3381404"/>
            <a:ext cx="792088" cy="50405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163790" y="5573946"/>
            <a:ext cx="4758398" cy="10234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Почему нет жизни в космосе?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Кто был первым космонавтом?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Что кроме планет бывает в космосе?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Сколько на небе звёзд?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4360494"/>
            <a:ext cx="3456383" cy="226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5202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pattFill prst="pct50">
          <a:fgClr>
            <a:srgbClr val="7030A0"/>
          </a:fgClr>
          <a:bgClr>
            <a:schemeClr val="tx2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467544" y="476672"/>
            <a:ext cx="504056" cy="5040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75656" y="2636912"/>
            <a:ext cx="5256584" cy="688975"/>
            <a:chOff x="720" y="1392"/>
            <a:chExt cx="4058" cy="480"/>
          </a:xfrm>
        </p:grpSpPr>
        <p:sp>
          <p:nvSpPr>
            <p:cNvPr id="69635" name="AutoShape 3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9637" name="AutoShape 5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38" name="AutoShape 6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475656" y="3717032"/>
            <a:ext cx="5256584" cy="688975"/>
            <a:chOff x="720" y="1392"/>
            <a:chExt cx="4058" cy="480"/>
          </a:xfrm>
        </p:grpSpPr>
        <p:sp>
          <p:nvSpPr>
            <p:cNvPr id="69640" name="AutoShape 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9642" name="AutoShape 10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43" name="AutoShape 1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1475656" y="1556792"/>
            <a:ext cx="5184575" cy="688975"/>
            <a:chOff x="720" y="1392"/>
            <a:chExt cx="4058" cy="480"/>
          </a:xfrm>
        </p:grpSpPr>
        <p:sp>
          <p:nvSpPr>
            <p:cNvPr id="69650" name="AutoShape 18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" name="Group 1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9652" name="AutoShape 20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53" name="AutoShape 21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69654" name="Text Box 22"/>
          <p:cNvSpPr txBox="1">
            <a:spLocks noChangeArrowheads="1"/>
          </p:cNvSpPr>
          <p:nvPr/>
        </p:nvSpPr>
        <p:spPr bwMode="black">
          <a:xfrm>
            <a:off x="1802276" y="1541702"/>
            <a:ext cx="473746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ru-RU" altLang="ru-RU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Организационный</a:t>
            </a:r>
            <a:endParaRPr lang="en-US" altLang="ru-RU" sz="32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buClr>
                <a:schemeClr val="tx1"/>
              </a:buClr>
            </a:pPr>
            <a:endParaRPr lang="en-US" alt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660" name="Picture 28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259632" y="3717032"/>
            <a:ext cx="792163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61" name="Picture 29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259632" y="2636912"/>
            <a:ext cx="792163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62" name="Picture 30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309765" y="1530396"/>
            <a:ext cx="792162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64" name="Text Box 32"/>
          <p:cNvSpPr txBox="1">
            <a:spLocks noChangeArrowheads="1"/>
          </p:cNvSpPr>
          <p:nvPr/>
        </p:nvSpPr>
        <p:spPr bwMode="gray">
          <a:xfrm>
            <a:off x="1646058" y="1662064"/>
            <a:ext cx="381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0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65" name="Text Box 33"/>
          <p:cNvSpPr txBox="1">
            <a:spLocks noChangeArrowheads="1"/>
          </p:cNvSpPr>
          <p:nvPr/>
        </p:nvSpPr>
        <p:spPr bwMode="gray">
          <a:xfrm>
            <a:off x="1547664" y="2780928"/>
            <a:ext cx="381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0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endParaRPr lang="en-US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66" name="Text Box 34"/>
          <p:cNvSpPr txBox="1">
            <a:spLocks noChangeArrowheads="1"/>
          </p:cNvSpPr>
          <p:nvPr/>
        </p:nvSpPr>
        <p:spPr bwMode="gray">
          <a:xfrm>
            <a:off x="1547664" y="3861048"/>
            <a:ext cx="5412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0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endParaRPr lang="en-US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AutoShape 14"/>
          <p:cNvSpPr>
            <a:spLocks noChangeArrowheads="1"/>
          </p:cNvSpPr>
          <p:nvPr/>
        </p:nvSpPr>
        <p:spPr bwMode="gray">
          <a:xfrm>
            <a:off x="1054915" y="280686"/>
            <a:ext cx="7560840" cy="792088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7" name="Rectangle 42"/>
          <p:cNvSpPr>
            <a:spLocks noGrp="1" noChangeArrowheads="1"/>
          </p:cNvSpPr>
          <p:nvPr>
            <p:ph type="title"/>
          </p:nvPr>
        </p:nvSpPr>
        <p:spPr>
          <a:xfrm>
            <a:off x="1475656" y="314684"/>
            <a:ext cx="6948264" cy="792088"/>
          </a:xfr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 проекта</a:t>
            </a:r>
            <a:endParaRPr lang="ru-RU" sz="3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24"/>
          <p:cNvSpPr txBox="1">
            <a:spLocks noChangeArrowheads="1"/>
          </p:cNvSpPr>
          <p:nvPr/>
        </p:nvSpPr>
        <p:spPr bwMode="black">
          <a:xfrm>
            <a:off x="1678000" y="3769302"/>
            <a:ext cx="4495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ru-RU" altLang="ru-RU" sz="3200" b="1" i="1" dirty="0" smtClean="0">
                <a:latin typeface="Times New Roman" pitchFamily="18" charset="0"/>
                <a:cs typeface="Times New Roman" pitchFamily="18" charset="0"/>
              </a:rPr>
              <a:t>Итоговый</a:t>
            </a:r>
            <a:endParaRPr lang="en-US" alt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 Box 24"/>
          <p:cNvSpPr txBox="1">
            <a:spLocks noChangeArrowheads="1"/>
          </p:cNvSpPr>
          <p:nvPr/>
        </p:nvSpPr>
        <p:spPr bwMode="black">
          <a:xfrm>
            <a:off x="1795800" y="2670319"/>
            <a:ext cx="4495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ru-RU" altLang="ru-RU" sz="3200" b="1" i="1" dirty="0" smtClean="0">
                <a:latin typeface="Times New Roman" pitchFamily="18" charset="0"/>
                <a:cs typeface="Times New Roman" pitchFamily="18" charset="0"/>
              </a:rPr>
              <a:t>Практический</a:t>
            </a:r>
            <a:endParaRPr lang="en-US" alt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7439" y="-237431"/>
            <a:ext cx="2444708" cy="20118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8076" y="3754123"/>
            <a:ext cx="3024336" cy="312427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pattFill prst="pct50">
          <a:fgClr>
            <a:srgbClr val="7030A0"/>
          </a:fgClr>
          <a:bgClr>
            <a:schemeClr val="bg1">
              <a:lumMod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467544" y="476672"/>
            <a:ext cx="504056" cy="5040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654" name="Text Box 22"/>
          <p:cNvSpPr txBox="1">
            <a:spLocks noChangeArrowheads="1"/>
          </p:cNvSpPr>
          <p:nvPr/>
        </p:nvSpPr>
        <p:spPr bwMode="black">
          <a:xfrm>
            <a:off x="9684568" y="6017658"/>
            <a:ext cx="4495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tx1"/>
              </a:buClr>
            </a:pPr>
            <a:r>
              <a:rPr lang="ru-RU" alt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AutoShape 14"/>
          <p:cNvSpPr>
            <a:spLocks noChangeArrowheads="1"/>
          </p:cNvSpPr>
          <p:nvPr/>
        </p:nvSpPr>
        <p:spPr bwMode="gray">
          <a:xfrm>
            <a:off x="274339" y="80628"/>
            <a:ext cx="7560840" cy="972108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7" name="Rectangle 42"/>
          <p:cNvSpPr>
            <a:spLocks noGrp="1" noChangeArrowheads="1"/>
          </p:cNvSpPr>
          <p:nvPr>
            <p:ph type="title"/>
          </p:nvPr>
        </p:nvSpPr>
        <p:spPr>
          <a:xfrm>
            <a:off x="467544" y="105447"/>
            <a:ext cx="6948264" cy="792088"/>
          </a:xfr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200" i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 - Организационный</a:t>
            </a:r>
            <a:endParaRPr lang="ru-RU" sz="3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509" y="-192977"/>
            <a:ext cx="1687766" cy="13889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7000"/>
                    </a14:imgEffect>
                    <a14:imgEffect>
                      <a14:colorTemperature colorTemp="5443"/>
                    </a14:imgEffect>
                    <a14:imgEffect>
                      <a14:saturation sat="163000"/>
                    </a14:imgEffect>
                  </a14:imgLayer>
                </a14:imgProps>
              </a:ext>
            </a:extLst>
          </a:blip>
          <a:srcRect t="3845" r="19756"/>
          <a:stretch/>
        </p:blipFill>
        <p:spPr>
          <a:xfrm>
            <a:off x="467544" y="1268760"/>
            <a:ext cx="3888432" cy="35757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1738" t="4476" r="26594" b="773"/>
          <a:stretch/>
        </p:blipFill>
        <p:spPr>
          <a:xfrm>
            <a:off x="4676826" y="1268760"/>
            <a:ext cx="4189805" cy="35335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AutoShape 14"/>
          <p:cNvSpPr>
            <a:spLocks noChangeArrowheads="1"/>
          </p:cNvSpPr>
          <p:nvPr/>
        </p:nvSpPr>
        <p:spPr bwMode="gray">
          <a:xfrm>
            <a:off x="274339" y="5095147"/>
            <a:ext cx="4032448" cy="114387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Виртуальный музей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gray">
          <a:xfrm>
            <a:off x="4755504" y="5097936"/>
            <a:ext cx="4032448" cy="114387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литературы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pattFill prst="pct50">
          <a:fgClr>
            <a:srgbClr val="7030A0"/>
          </a:fgClr>
          <a:bgClr>
            <a:schemeClr val="bg1">
              <a:lumMod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467544" y="476672"/>
            <a:ext cx="504056" cy="5040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AutoShape 14"/>
          <p:cNvSpPr>
            <a:spLocks noChangeArrowheads="1"/>
          </p:cNvSpPr>
          <p:nvPr/>
        </p:nvSpPr>
        <p:spPr bwMode="gray">
          <a:xfrm>
            <a:off x="89248" y="406458"/>
            <a:ext cx="7560840" cy="1222341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7" name="Rectangle 42"/>
          <p:cNvSpPr>
            <a:spLocks noGrp="1" noChangeArrowheads="1"/>
          </p:cNvSpPr>
          <p:nvPr>
            <p:ph type="title"/>
          </p:nvPr>
        </p:nvSpPr>
        <p:spPr>
          <a:xfrm>
            <a:off x="1349896" y="692697"/>
            <a:ext cx="5598368" cy="733002"/>
          </a:xfr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3200" i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-Практический</a:t>
            </a:r>
            <a:endParaRPr lang="ru-RU" sz="3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1778"/>
          <a:stretch/>
        </p:blipFill>
        <p:spPr>
          <a:xfrm>
            <a:off x="184060" y="1844824"/>
            <a:ext cx="2997628" cy="31812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AutoShape 12"/>
          <p:cNvSpPr>
            <a:spLocks noChangeArrowheads="1"/>
          </p:cNvSpPr>
          <p:nvPr/>
        </p:nvSpPr>
        <p:spPr bwMode="ltGray">
          <a:xfrm>
            <a:off x="213571" y="5445223"/>
            <a:ext cx="2688958" cy="1152128"/>
          </a:xfrm>
          <a:prstGeom prst="roundRect">
            <a:avLst>
              <a:gd name="adj" fmla="val 1750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Аппликация: </a:t>
            </a:r>
          </a:p>
          <a:p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«Полёт в космос»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130" y="1844824"/>
            <a:ext cx="3096344" cy="31814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5" name="AutoShape 12"/>
          <p:cNvSpPr>
            <a:spLocks noChangeArrowheads="1"/>
          </p:cNvSpPr>
          <p:nvPr/>
        </p:nvSpPr>
        <p:spPr bwMode="ltGray">
          <a:xfrm>
            <a:off x="6099146" y="5445223"/>
            <a:ext cx="2808312" cy="1152128"/>
          </a:xfrm>
          <a:prstGeom prst="roundRect">
            <a:avLst>
              <a:gd name="adj" fmla="val 1750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одготовка к выставке </a:t>
            </a:r>
          </a:p>
          <a:p>
            <a:pPr algn="ctr"/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исунков: </a:t>
            </a:r>
          </a:p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«Загадочный космос»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5233" y="406458"/>
            <a:ext cx="1747358" cy="1437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281" y="1881566"/>
            <a:ext cx="2304256" cy="31077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AutoShape 12"/>
          <p:cNvSpPr>
            <a:spLocks noChangeArrowheads="1"/>
          </p:cNvSpPr>
          <p:nvPr/>
        </p:nvSpPr>
        <p:spPr bwMode="ltGray">
          <a:xfrm>
            <a:off x="3181688" y="5445222"/>
            <a:ext cx="2688958" cy="1152129"/>
          </a:xfrm>
          <a:prstGeom prst="roundRect">
            <a:avLst>
              <a:gd name="adj" fmla="val 1750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работы </a:t>
            </a:r>
          </a:p>
          <a:p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пластилина: </a:t>
            </a:r>
          </a:p>
          <a:p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«Планеты Солнечной </a:t>
            </a:r>
          </a:p>
          <a:p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системы»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rgbClr val="7030A0"/>
          </a:fgClr>
          <a:bgClr>
            <a:schemeClr val="bg1">
              <a:lumMod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7724" y="-243408"/>
            <a:ext cx="1993565" cy="16399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39" y="209824"/>
            <a:ext cx="7577985" cy="80474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60042" y="366499"/>
            <a:ext cx="583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3200" b="1" i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-Практический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3334" r="24800"/>
          <a:stretch/>
        </p:blipFill>
        <p:spPr>
          <a:xfrm rot="5400000">
            <a:off x="373552" y="1458724"/>
            <a:ext cx="4292440" cy="36724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0" t="12667" r="10101"/>
          <a:stretch/>
        </p:blipFill>
        <p:spPr>
          <a:xfrm rot="5400000">
            <a:off x="4905398" y="1511336"/>
            <a:ext cx="4301756" cy="35283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Двойная волна 8"/>
          <p:cNvSpPr/>
          <p:nvPr/>
        </p:nvSpPr>
        <p:spPr>
          <a:xfrm>
            <a:off x="323528" y="5518434"/>
            <a:ext cx="8280920" cy="1102277"/>
          </a:xfrm>
          <a:prstGeom prst="doubleWave">
            <a:avLst>
              <a:gd name="adj1" fmla="val 6250"/>
              <a:gd name="adj2" fmla="val -41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чтецов.</a:t>
            </a:r>
          </a:p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«Тайны космоса»</a:t>
            </a:r>
            <a:endParaRPr lang="ru-RU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65560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rgbClr val="7030A0"/>
          </a:fgClr>
          <a:bgClr>
            <a:schemeClr val="bg1">
              <a:lumMod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1993565" cy="16399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015" y="476672"/>
            <a:ext cx="7577985" cy="80474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55776" y="641844"/>
            <a:ext cx="5904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3200" b="1" i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-</a:t>
            </a:r>
            <a:r>
              <a:rPr lang="ru-RU" sz="3200" b="1" i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</a:t>
            </a:r>
            <a:endParaRPr lang="ru-RU" sz="3200" b="1" dirty="0"/>
          </a:p>
        </p:txBody>
      </p:sp>
      <p:sp>
        <p:nvSpPr>
          <p:cNvPr id="5" name="Двойная волна 4"/>
          <p:cNvSpPr/>
          <p:nvPr/>
        </p:nvSpPr>
        <p:spPr>
          <a:xfrm>
            <a:off x="323528" y="5517232"/>
            <a:ext cx="8568952" cy="1102277"/>
          </a:xfrm>
          <a:prstGeom prst="doubleWave">
            <a:avLst>
              <a:gd name="adj1" fmla="val 6250"/>
              <a:gd name="adj2" fmla="val -41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Экспериментирование: «Живая планета» </a:t>
            </a:r>
          </a:p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(что необходимо для жизни на планете).</a:t>
            </a:r>
            <a:endParaRPr lang="ru-RU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836" y="1668936"/>
            <a:ext cx="4364180" cy="37303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0" r="1851"/>
          <a:stretch/>
        </p:blipFill>
        <p:spPr>
          <a:xfrm>
            <a:off x="5004048" y="1668936"/>
            <a:ext cx="3816424" cy="38052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5285232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B4E3EE"/>
      </a:lt1>
      <a:dk2>
        <a:srgbClr val="189180"/>
      </a:dk2>
      <a:lt2>
        <a:srgbClr val="808080"/>
      </a:lt2>
      <a:accent1>
        <a:srgbClr val="FF7F00"/>
      </a:accent1>
      <a:accent2>
        <a:srgbClr val="B3DC27"/>
      </a:accent2>
      <a:accent3>
        <a:srgbClr val="D6EFF5"/>
      </a:accent3>
      <a:accent4>
        <a:srgbClr val="000000"/>
      </a:accent4>
      <a:accent5>
        <a:srgbClr val="FFC0AA"/>
      </a:accent5>
      <a:accent6>
        <a:srgbClr val="A2C722"/>
      </a:accent6>
      <a:hlink>
        <a:srgbClr val="6FB9D7"/>
      </a:hlink>
      <a:folHlink>
        <a:srgbClr val="F93D1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B4E3EE"/>
        </a:lt1>
        <a:dk2>
          <a:srgbClr val="189180"/>
        </a:dk2>
        <a:lt2>
          <a:srgbClr val="808080"/>
        </a:lt2>
        <a:accent1>
          <a:srgbClr val="FF7F00"/>
        </a:accent1>
        <a:accent2>
          <a:srgbClr val="B3DC27"/>
        </a:accent2>
        <a:accent3>
          <a:srgbClr val="D6EFF5"/>
        </a:accent3>
        <a:accent4>
          <a:srgbClr val="000000"/>
        </a:accent4>
        <a:accent5>
          <a:srgbClr val="FFC0AA"/>
        </a:accent5>
        <a:accent6>
          <a:srgbClr val="A2C722"/>
        </a:accent6>
        <a:hlink>
          <a:srgbClr val="6FB9D7"/>
        </a:hlink>
        <a:folHlink>
          <a:srgbClr val="F93D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EE384"/>
        </a:lt1>
        <a:dk2>
          <a:srgbClr val="FD8334"/>
        </a:dk2>
        <a:lt2>
          <a:srgbClr val="808080"/>
        </a:lt2>
        <a:accent1>
          <a:srgbClr val="F98EB2"/>
        </a:accent1>
        <a:accent2>
          <a:srgbClr val="FCB43E"/>
        </a:accent2>
        <a:accent3>
          <a:srgbClr val="FEEFC2"/>
        </a:accent3>
        <a:accent4>
          <a:srgbClr val="000000"/>
        </a:accent4>
        <a:accent5>
          <a:srgbClr val="FBC6D5"/>
        </a:accent5>
        <a:accent6>
          <a:srgbClr val="E4A337"/>
        </a:accent6>
        <a:hlink>
          <a:srgbClr val="FA6D73"/>
        </a:hlink>
        <a:folHlink>
          <a:srgbClr val="D264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4E1EE"/>
        </a:lt1>
        <a:dk2>
          <a:srgbClr val="2F84AF"/>
        </a:dk2>
        <a:lt2>
          <a:srgbClr val="808080"/>
        </a:lt2>
        <a:accent1>
          <a:srgbClr val="9899C1"/>
        </a:accent1>
        <a:accent2>
          <a:srgbClr val="4BBAC3"/>
        </a:accent2>
        <a:accent3>
          <a:srgbClr val="E6EEF5"/>
        </a:accent3>
        <a:accent4>
          <a:srgbClr val="000000"/>
        </a:accent4>
        <a:accent5>
          <a:srgbClr val="CACADD"/>
        </a:accent5>
        <a:accent6>
          <a:srgbClr val="43A8B0"/>
        </a:accent6>
        <a:hlink>
          <a:srgbClr val="7AC5B9"/>
        </a:hlink>
        <a:folHlink>
          <a:srgbClr val="719FC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576TGp_report_light</Template>
  <TotalTime>1266</TotalTime>
  <Words>514</Words>
  <Application>Microsoft Office PowerPoint</Application>
  <PresentationFormat>Экран (4:3)</PresentationFormat>
  <Paragraphs>89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Default Design</vt:lpstr>
      <vt:lpstr>МУНИЦИПАЛЬНОЕ АВТОНОМНОЕ ДОШКОЛЬНОЕ ОБРАЗОВАТЕЛЬНОЕ УЧРЕЖДЕНИЕ ДЕТСКИЙ САД «РАДОСТЬ» КОМБИНИРОВАННОГО ВИДА  СТРУКТУРНОЕ ПОДРАЗДЕЛЕНИЕ - ДЕТСКИЙ САД №203</vt:lpstr>
      <vt:lpstr>Презентация PowerPoint</vt:lpstr>
      <vt:lpstr>Презентация PowerPoint</vt:lpstr>
      <vt:lpstr>Презентация PowerPoint</vt:lpstr>
      <vt:lpstr>Этапы  проекта</vt:lpstr>
      <vt:lpstr>I Этап - Организационный</vt:lpstr>
      <vt:lpstr>II Этап -Практический</vt:lpstr>
      <vt:lpstr>Презентация PowerPoint</vt:lpstr>
      <vt:lpstr>Презентация PowerPoint</vt:lpstr>
      <vt:lpstr>Презентация PowerPoint</vt:lpstr>
      <vt:lpstr>II этап - Практический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Галкина</dc:creator>
  <cp:lastModifiedBy>Пользователь Windows</cp:lastModifiedBy>
  <cp:revision>134</cp:revision>
  <dcterms:created xsi:type="dcterms:W3CDTF">2019-11-11T09:13:49Z</dcterms:created>
  <dcterms:modified xsi:type="dcterms:W3CDTF">2021-04-23T11:41:04Z</dcterms:modified>
</cp:coreProperties>
</file>