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4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980728"/>
            <a:ext cx="5400600" cy="2448272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МАДОУ Радость СП д/с №70</a:t>
            </a:r>
            <a:br>
              <a:rPr lang="ru-RU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Педагогический проект</a:t>
            </a:r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5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Памятники погибшим воинам в ВОВ</a:t>
            </a:r>
            <a:endParaRPr lang="ru-RU" sz="5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5736" y="4293096"/>
            <a:ext cx="4536504" cy="1368152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ru-RU" altLang="ru-RU" sz="2400" b="1" i="1" dirty="0" smtClean="0"/>
              <a:t>Авторы </a:t>
            </a:r>
            <a:r>
              <a:rPr lang="ru-RU" altLang="ru-RU" sz="2400" b="1" i="1" dirty="0"/>
              <a:t>проекта: </a:t>
            </a:r>
            <a:r>
              <a:rPr lang="ru-RU" altLang="ru-RU" sz="2400" b="1" i="1" dirty="0" smtClean="0"/>
              <a:t>воспитатели:</a:t>
            </a:r>
            <a:r>
              <a:rPr lang="ru-RU" altLang="ru-RU" sz="24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ru-RU" altLang="ru-RU" sz="2400" b="1" i="1" dirty="0" smtClean="0"/>
              <a:t>РодинаТ.В., Михайлова Н.Ю.,</a:t>
            </a:r>
          </a:p>
          <a:p>
            <a:pPr>
              <a:lnSpc>
                <a:spcPct val="80000"/>
              </a:lnSpc>
            </a:pPr>
            <a:r>
              <a:rPr lang="ru-RU" altLang="ru-RU" sz="2400" b="1" i="1" dirty="0" smtClean="0"/>
              <a:t>дети и родители старшей группы № 3</a:t>
            </a:r>
            <a:endParaRPr lang="ru-RU" altLang="ru-RU" sz="2400" b="1" i="1" dirty="0"/>
          </a:p>
          <a:p>
            <a:pPr>
              <a:lnSpc>
                <a:spcPct val="80000"/>
              </a:lnSpc>
            </a:pPr>
            <a:endParaRPr lang="ru-RU" altLang="ru-RU" sz="2400" b="1" i="1" dirty="0"/>
          </a:p>
        </p:txBody>
      </p:sp>
    </p:spTree>
    <p:extLst>
      <p:ext uri="{BB962C8B-B14F-4D97-AF65-F5344CB8AC3E}">
        <p14:creationId xmlns:p14="http://schemas.microsoft.com/office/powerpoint/2010/main" xmlns="" val="78355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Начальный</a:t>
            </a:r>
          </a:p>
          <a:p>
            <a:r>
              <a:rPr lang="ru-RU" dirty="0" smtClean="0"/>
              <a:t>2. Основной</a:t>
            </a:r>
          </a:p>
          <a:p>
            <a:r>
              <a:rPr lang="ru-RU" dirty="0" smtClean="0"/>
              <a:t>3. Заключительный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6516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1 ЭТАП ПРОЕКТА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Выявление уровня знаний у детей по теме проекта (мониторинг</a:t>
            </a:r>
            <a:r>
              <a:rPr lang="ru-RU" dirty="0" smtClean="0"/>
              <a:t>).</a:t>
            </a:r>
            <a:endParaRPr lang="ru-RU" dirty="0"/>
          </a:p>
          <a:p>
            <a:r>
              <a:rPr lang="ru-RU" dirty="0"/>
              <a:t>Анкетирование родителей </a:t>
            </a:r>
            <a:r>
              <a:rPr lang="ru-RU" dirty="0" smtClean="0"/>
              <a:t>«Позиция родителей в отношении ВОВ».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Определение целей и задач, перспективное планирование по теме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/>
          </a:p>
          <a:p>
            <a:r>
              <a:rPr lang="ru-RU" dirty="0" smtClean="0"/>
              <a:t>Подбор </a:t>
            </a:r>
            <a:r>
              <a:rPr lang="ru-RU" dirty="0"/>
              <a:t>методической и  художественной литературы, иллюстративного материала</a:t>
            </a:r>
            <a:r>
              <a:rPr lang="ru-RU" dirty="0" smtClean="0"/>
              <a:t>.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Подбор наглядно-дидактических пособий, демонстрационного материала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/>
          </a:p>
          <a:p>
            <a:r>
              <a:rPr lang="ru-RU" dirty="0" smtClean="0"/>
              <a:t>Создание </a:t>
            </a:r>
            <a:r>
              <a:rPr lang="ru-RU" dirty="0"/>
              <a:t>развивающей  среды в группе (совместно с  родителями).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3767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2 </a:t>
            </a:r>
            <a:r>
              <a:rPr lang="ru-RU" dirty="0">
                <a:solidFill>
                  <a:srgbClr val="C00000"/>
                </a:solidFill>
              </a:rPr>
              <a:t>ЭТАП </a:t>
            </a:r>
            <a:r>
              <a:rPr lang="ru-RU" dirty="0" smtClean="0">
                <a:solidFill>
                  <a:srgbClr val="C00000"/>
                </a:solidFill>
              </a:rPr>
              <a:t>ПРОЕКТА</a:t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smtClean="0"/>
              <a:t>Беседы с детьми:</a:t>
            </a:r>
            <a:r>
              <a:rPr lang="ru-RU" dirty="0"/>
              <a:t> </a:t>
            </a:r>
            <a:r>
              <a:rPr lang="ru-RU" dirty="0" smtClean="0"/>
              <a:t>«</a:t>
            </a:r>
            <a:r>
              <a:rPr lang="ru-RU" dirty="0"/>
              <a:t>Наше Отечество. Начало войны», «Блокада Ленинграда</a:t>
            </a:r>
            <a:r>
              <a:rPr lang="ru-RU" dirty="0" smtClean="0"/>
              <a:t>», </a:t>
            </a:r>
            <a:r>
              <a:rPr lang="ru-RU" dirty="0"/>
              <a:t>«Маленькие герои большой войны</a:t>
            </a:r>
            <a:r>
              <a:rPr lang="ru-RU" dirty="0" smtClean="0"/>
              <a:t>»</a:t>
            </a:r>
          </a:p>
          <a:p>
            <a:r>
              <a:rPr lang="ru-RU" b="1" dirty="0"/>
              <a:t>Просмотр </a:t>
            </a:r>
            <a:r>
              <a:rPr lang="ru-RU" b="1" dirty="0" smtClean="0"/>
              <a:t>мультфильма</a:t>
            </a:r>
            <a:r>
              <a:rPr lang="ru-RU" dirty="0"/>
              <a:t> </a:t>
            </a:r>
            <a:r>
              <a:rPr lang="ru-RU" dirty="0" smtClean="0"/>
              <a:t>«Солдатская </a:t>
            </a:r>
            <a:r>
              <a:rPr lang="ru-RU" dirty="0"/>
              <a:t>сказка</a:t>
            </a:r>
            <a:r>
              <a:rPr lang="ru-RU" dirty="0" smtClean="0"/>
              <a:t>» </a:t>
            </a:r>
          </a:p>
          <a:p>
            <a:r>
              <a:rPr lang="ru-RU" dirty="0" smtClean="0"/>
              <a:t>(</a:t>
            </a:r>
            <a:r>
              <a:rPr lang="ru-RU" dirty="0" err="1"/>
              <a:t>Киевнаучфильм</a:t>
            </a:r>
            <a:r>
              <a:rPr lang="ru-RU" dirty="0"/>
              <a:t>, 1983 г</a:t>
            </a:r>
            <a:r>
              <a:rPr lang="ru-RU" dirty="0" smtClean="0"/>
              <a:t>.)</a:t>
            </a:r>
          </a:p>
          <a:p>
            <a:r>
              <a:rPr lang="ru-RU" b="1" dirty="0" smtClean="0"/>
              <a:t>Фотовыставка</a:t>
            </a:r>
            <a:r>
              <a:rPr lang="ru-RU" dirty="0"/>
              <a:t> «Они сражались за </a:t>
            </a:r>
            <a:r>
              <a:rPr lang="ru-RU" dirty="0" smtClean="0"/>
              <a:t>Родину. Герои-</a:t>
            </a:r>
            <a:r>
              <a:rPr lang="ru-RU" dirty="0" err="1" smtClean="0"/>
              <a:t>тагильчане</a:t>
            </a:r>
            <a:r>
              <a:rPr lang="ru-RU" dirty="0" smtClean="0"/>
              <a:t>»</a:t>
            </a:r>
            <a:endParaRPr lang="ru-RU" dirty="0"/>
          </a:p>
          <a:p>
            <a:r>
              <a:rPr lang="ru-RU" dirty="0"/>
              <a:t> </a:t>
            </a:r>
            <a:r>
              <a:rPr lang="ru-RU" b="1" dirty="0" smtClean="0"/>
              <a:t>НОД: Ознакомление </a:t>
            </a:r>
            <a:r>
              <a:rPr lang="ru-RU" b="1" dirty="0"/>
              <a:t>с </a:t>
            </a:r>
            <a:r>
              <a:rPr lang="ru-RU" b="1" dirty="0" err="1"/>
              <a:t>окруж</a:t>
            </a:r>
            <a:r>
              <a:rPr lang="ru-RU" b="1" dirty="0"/>
              <a:t>. д</a:t>
            </a:r>
            <a:r>
              <a:rPr lang="ru-RU" b="1" dirty="0" smtClean="0"/>
              <a:t>ействительностью</a:t>
            </a:r>
            <a:r>
              <a:rPr lang="ru-RU" dirty="0" smtClean="0"/>
              <a:t> «Они </a:t>
            </a:r>
            <a:r>
              <a:rPr lang="ru-RU" dirty="0"/>
              <a:t>сражались за Родину</a:t>
            </a:r>
            <a:r>
              <a:rPr lang="ru-RU" dirty="0" smtClean="0"/>
              <a:t>».</a:t>
            </a:r>
          </a:p>
          <a:p>
            <a:r>
              <a:rPr lang="ru-RU" b="1" dirty="0"/>
              <a:t>НОД  </a:t>
            </a:r>
            <a:r>
              <a:rPr lang="ru-RU" b="1" dirty="0" smtClean="0"/>
              <a:t>Музыка </a:t>
            </a:r>
            <a:r>
              <a:rPr lang="ru-RU" b="1" dirty="0" smtClean="0"/>
              <a:t>слушание и разучивание </a:t>
            </a:r>
            <a:r>
              <a:rPr lang="ru-RU" b="1" dirty="0" smtClean="0"/>
              <a:t>песен о войне</a:t>
            </a:r>
            <a:r>
              <a:rPr lang="ru-RU" dirty="0" smtClean="0"/>
              <a:t> </a:t>
            </a:r>
            <a:r>
              <a:rPr lang="ru-RU" dirty="0"/>
              <a:t>«Священная война</a:t>
            </a:r>
            <a:r>
              <a:rPr lang="ru-RU" dirty="0" smtClean="0"/>
              <a:t>», «Синий  платочек», «Катюша».</a:t>
            </a:r>
            <a:endParaRPr lang="ru-RU" dirty="0"/>
          </a:p>
          <a:p>
            <a:r>
              <a:rPr lang="ru-RU" b="1" dirty="0"/>
              <a:t>Речевое </a:t>
            </a:r>
            <a:r>
              <a:rPr lang="ru-RU" b="1" dirty="0" smtClean="0"/>
              <a:t>развитие</a:t>
            </a:r>
            <a:r>
              <a:rPr lang="ru-RU" dirty="0" smtClean="0"/>
              <a:t>: Рассматривание </a:t>
            </a:r>
            <a:r>
              <a:rPr lang="ru-RU" dirty="0"/>
              <a:t>репродукции художника А. </a:t>
            </a:r>
            <a:r>
              <a:rPr lang="ru-RU" dirty="0" smtClean="0"/>
              <a:t>Широкова «За </a:t>
            </a:r>
            <a:r>
              <a:rPr lang="ru-RU" dirty="0"/>
              <a:t>Родину</a:t>
            </a:r>
            <a:r>
              <a:rPr lang="ru-RU" dirty="0" smtClean="0"/>
              <a:t>»; «9 </a:t>
            </a:r>
            <a:r>
              <a:rPr lang="ru-RU" dirty="0"/>
              <a:t>мая – День Победы</a:t>
            </a:r>
            <a:r>
              <a:rPr lang="ru-RU" dirty="0" smtClean="0"/>
              <a:t>»</a:t>
            </a:r>
          </a:p>
          <a:p>
            <a:r>
              <a:rPr lang="ru-RU" b="1" dirty="0"/>
              <a:t>НОД   </a:t>
            </a:r>
            <a:r>
              <a:rPr lang="ru-RU" b="1" dirty="0" err="1"/>
              <a:t>Художественно-эстетич</a:t>
            </a:r>
            <a:r>
              <a:rPr lang="ru-RU" b="1" dirty="0" smtClean="0"/>
              <a:t>. развитие</a:t>
            </a:r>
            <a:r>
              <a:rPr lang="ru-RU" b="1" dirty="0"/>
              <a:t>  (аппликация)</a:t>
            </a:r>
            <a:r>
              <a:rPr lang="ru-RU" dirty="0"/>
              <a:t> «Поздравительная открытка для ветеранов</a:t>
            </a:r>
            <a:r>
              <a:rPr lang="ru-RU" dirty="0" smtClean="0"/>
              <a:t>», </a:t>
            </a:r>
            <a:r>
              <a:rPr lang="ru-RU" dirty="0"/>
              <a:t>«Военная техника</a:t>
            </a:r>
            <a:r>
              <a:rPr lang="ru-RU" dirty="0" smtClean="0"/>
              <a:t>»</a:t>
            </a:r>
            <a:endParaRPr lang="ru-RU" dirty="0"/>
          </a:p>
          <a:p>
            <a:r>
              <a:rPr lang="ru-RU" b="1" dirty="0" smtClean="0"/>
              <a:t>Взаимодействие  с семьей: </a:t>
            </a:r>
            <a:r>
              <a:rPr lang="ru-RU" dirty="0" smtClean="0"/>
              <a:t>Оформление альбома</a:t>
            </a:r>
            <a:r>
              <a:rPr lang="ru-RU" dirty="0"/>
              <a:t> </a:t>
            </a:r>
            <a:r>
              <a:rPr lang="ru-RU" dirty="0" smtClean="0"/>
              <a:t>«</a:t>
            </a:r>
            <a:r>
              <a:rPr lang="ru-RU" dirty="0" err="1" smtClean="0"/>
              <a:t>Пямятники</a:t>
            </a:r>
            <a:r>
              <a:rPr lang="ru-RU" dirty="0" smtClean="0"/>
              <a:t> героям ВОВ </a:t>
            </a:r>
            <a:r>
              <a:rPr lang="ru-RU" dirty="0" err="1" smtClean="0"/>
              <a:t>г.Нижнего</a:t>
            </a:r>
            <a:r>
              <a:rPr lang="ru-RU" dirty="0" smtClean="0"/>
              <a:t> Тагила»; посещение совместно </a:t>
            </a:r>
            <a:r>
              <a:rPr lang="ru-RU" dirty="0"/>
              <a:t>с родителями </a:t>
            </a:r>
            <a:r>
              <a:rPr lang="ru-RU" dirty="0" smtClean="0"/>
              <a:t>«Музея </a:t>
            </a:r>
            <a:r>
              <a:rPr lang="ru-RU" dirty="0"/>
              <a:t>боевой славы </a:t>
            </a:r>
            <a:r>
              <a:rPr lang="ru-RU" dirty="0" smtClean="0"/>
              <a:t>металлургов» </a:t>
            </a:r>
            <a:r>
              <a:rPr lang="ru-RU" dirty="0"/>
              <a:t>г. Нижний </a:t>
            </a:r>
            <a:r>
              <a:rPr lang="ru-RU" dirty="0" smtClean="0"/>
              <a:t>Тагил; изготовление макетов «Памятник героям – </a:t>
            </a:r>
            <a:r>
              <a:rPr lang="ru-RU" dirty="0" err="1" smtClean="0"/>
              <a:t>тагильчанам</a:t>
            </a:r>
            <a:r>
              <a:rPr lang="ru-RU" dirty="0" smtClean="0"/>
              <a:t>».</a:t>
            </a:r>
          </a:p>
          <a:p>
            <a:r>
              <a:rPr lang="ru-RU" b="1" dirty="0"/>
              <a:t>Сюжетно-ролевая </a:t>
            </a:r>
            <a:r>
              <a:rPr lang="ru-RU" b="1" dirty="0" smtClean="0"/>
              <a:t>игра</a:t>
            </a:r>
            <a:r>
              <a:rPr lang="ru-RU" dirty="0"/>
              <a:t> </a:t>
            </a:r>
            <a:r>
              <a:rPr lang="ru-RU" dirty="0" smtClean="0"/>
              <a:t>«Военный </a:t>
            </a:r>
            <a:r>
              <a:rPr lang="ru-RU" dirty="0"/>
              <a:t>госпиталь</a:t>
            </a:r>
            <a:r>
              <a:rPr lang="ru-RU" dirty="0" smtClean="0"/>
              <a:t>»</a:t>
            </a:r>
            <a:r>
              <a:rPr lang="ru-RU" b="1" dirty="0" smtClean="0"/>
              <a:t>, </a:t>
            </a:r>
            <a:r>
              <a:rPr lang="ru-RU" dirty="0" smtClean="0"/>
              <a:t>«Разведчики»</a:t>
            </a:r>
            <a:endParaRPr lang="ru-RU" dirty="0"/>
          </a:p>
          <a:p>
            <a:r>
              <a:rPr lang="ru-RU" dirty="0"/>
              <a:t> </a:t>
            </a:r>
            <a:r>
              <a:rPr lang="ru-RU" b="1" dirty="0"/>
              <a:t>Дидактические </a:t>
            </a:r>
            <a:r>
              <a:rPr lang="ru-RU" b="1" dirty="0" smtClean="0"/>
              <a:t>игры</a:t>
            </a:r>
            <a:r>
              <a:rPr lang="ru-RU" dirty="0" smtClean="0"/>
              <a:t>: «Чья </a:t>
            </a:r>
            <a:r>
              <a:rPr lang="ru-RU" dirty="0"/>
              <a:t>форма», «Ордена и медали</a:t>
            </a:r>
            <a:r>
              <a:rPr lang="ru-RU" dirty="0" smtClean="0"/>
              <a:t>»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8751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C00000"/>
                </a:solidFill>
              </a:rPr>
              <a:t>2 ЭТАП ПРОЕКТА</a:t>
            </a:r>
            <a:br>
              <a:rPr lang="ru-RU" dirty="0">
                <a:solidFill>
                  <a:srgbClr val="C0000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r>
              <a:rPr lang="ru-RU" b="1" dirty="0" smtClean="0"/>
              <a:t>Виртуальная экскурсия </a:t>
            </a:r>
            <a:r>
              <a:rPr lang="ru-RU" dirty="0" smtClean="0"/>
              <a:t>в музей бронетанковой техники г. Нижний Тагил, «Памятники героям ВОВ в г. Нижний Тагил»</a:t>
            </a:r>
          </a:p>
          <a:p>
            <a:r>
              <a:rPr lang="ru-RU" b="1" dirty="0" smtClean="0"/>
              <a:t>Выставка рисунков</a:t>
            </a:r>
            <a:r>
              <a:rPr lang="ru-RU" dirty="0" smtClean="0"/>
              <a:t> «Никто не забыт, ничто не забыто»</a:t>
            </a:r>
          </a:p>
          <a:p>
            <a:r>
              <a:rPr lang="ru-RU" b="1" dirty="0"/>
              <a:t>Чтение </a:t>
            </a:r>
            <a:r>
              <a:rPr lang="ru-RU" dirty="0"/>
              <a:t>рассказа Митяева А. «Дедушкин орден»</a:t>
            </a:r>
            <a:r>
              <a:rPr lang="ru-RU" b="1" dirty="0"/>
              <a:t>, </a:t>
            </a:r>
            <a:r>
              <a:rPr lang="ru-RU" dirty="0"/>
              <a:t>Л. Кассиль «Солдатская медаль», «Памятник неизвестному солдату</a:t>
            </a:r>
            <a:r>
              <a:rPr lang="ru-RU" dirty="0" smtClean="0"/>
              <a:t>», В. Высотский «Советский воин»</a:t>
            </a:r>
            <a:endParaRPr lang="ru-RU" dirty="0"/>
          </a:p>
          <a:p>
            <a:r>
              <a:rPr lang="ru-RU" b="1" dirty="0"/>
              <a:t>Военно-спортивная игра</a:t>
            </a:r>
            <a:r>
              <a:rPr lang="ru-RU" dirty="0"/>
              <a:t> «Марш  бросок</a:t>
            </a:r>
            <a:r>
              <a:rPr lang="ru-RU" dirty="0" smtClean="0"/>
              <a:t>»</a:t>
            </a:r>
          </a:p>
          <a:p>
            <a:r>
              <a:rPr lang="ru-RU" b="1" dirty="0" smtClean="0"/>
              <a:t>Экскурсия к Монументу  Славы погибшим воинам</a:t>
            </a:r>
            <a:r>
              <a:rPr lang="ru-RU" dirty="0" smtClean="0"/>
              <a:t>. Возложение цветов</a:t>
            </a:r>
          </a:p>
          <a:p>
            <a:r>
              <a:rPr lang="ru-RU" b="1" dirty="0" smtClean="0"/>
              <a:t>Организация мини-музея: </a:t>
            </a:r>
            <a:r>
              <a:rPr lang="ru-RU" dirty="0" smtClean="0"/>
              <a:t>«Полочка боевой славы»</a:t>
            </a:r>
          </a:p>
          <a:p>
            <a:r>
              <a:rPr lang="ru-RU" b="1" dirty="0" smtClean="0"/>
              <a:t>Строительная игра</a:t>
            </a:r>
            <a:r>
              <a:rPr lang="ru-RU" dirty="0" smtClean="0"/>
              <a:t> «Памятник героям ВОВ»</a:t>
            </a:r>
          </a:p>
          <a:p>
            <a:r>
              <a:rPr lang="ru-RU" b="1" dirty="0"/>
              <a:t>Конкурс чтецов</a:t>
            </a:r>
            <a:r>
              <a:rPr lang="ru-RU" dirty="0"/>
              <a:t> «Поэтические строки о героях войны»</a:t>
            </a:r>
          </a:p>
          <a:p>
            <a:r>
              <a:rPr lang="ru-RU" b="1" dirty="0"/>
              <a:t>Конкурс рисунков на асфальте</a:t>
            </a:r>
            <a:r>
              <a:rPr lang="ru-RU" dirty="0"/>
              <a:t> «Мы за </a:t>
            </a:r>
            <a:r>
              <a:rPr lang="ru-RU" dirty="0" smtClean="0"/>
              <a:t>мир!»</a:t>
            </a:r>
          </a:p>
          <a:p>
            <a:r>
              <a:rPr lang="ru-RU" b="1" dirty="0" smtClean="0"/>
              <a:t>Участие в городских конкурсах </a:t>
            </a:r>
            <a:r>
              <a:rPr lang="ru-RU" dirty="0" smtClean="0"/>
              <a:t>к 75 –</a:t>
            </a:r>
            <a:r>
              <a:rPr lang="ru-RU" dirty="0" err="1" smtClean="0"/>
              <a:t>летию</a:t>
            </a:r>
            <a:r>
              <a:rPr lang="ru-RU" dirty="0" smtClean="0"/>
              <a:t> </a:t>
            </a:r>
            <a:r>
              <a:rPr lang="ru-RU" dirty="0" smtClean="0"/>
              <a:t>Победы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b="1" dirty="0"/>
              <a:t>Акция</a:t>
            </a:r>
            <a:r>
              <a:rPr lang="ru-RU" dirty="0"/>
              <a:t> «Голубь  мира и добра»</a:t>
            </a:r>
          </a:p>
          <a:p>
            <a:r>
              <a:rPr lang="ru-RU" b="1" dirty="0"/>
              <a:t>Викторина</a:t>
            </a:r>
            <a:r>
              <a:rPr lang="ru-RU" dirty="0"/>
              <a:t> «Никто не забыт, ничто не забыто</a:t>
            </a:r>
            <a:r>
              <a:rPr lang="ru-RU" dirty="0" smtClean="0"/>
              <a:t>»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6837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3 </a:t>
            </a:r>
            <a:r>
              <a:rPr lang="ru-RU" dirty="0">
                <a:solidFill>
                  <a:srgbClr val="C00000"/>
                </a:solidFill>
              </a:rPr>
              <a:t>ЭТАП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Праздник </a:t>
            </a:r>
            <a:r>
              <a:rPr lang="ru-RU" dirty="0" smtClean="0"/>
              <a:t>совместный с родителями «Я </a:t>
            </a:r>
            <a:r>
              <a:rPr lang="ru-RU" dirty="0"/>
              <a:t>помню, я горжусь</a:t>
            </a:r>
            <a:r>
              <a:rPr lang="ru-RU" dirty="0" smtClean="0"/>
              <a:t>!»</a:t>
            </a:r>
          </a:p>
          <a:p>
            <a:r>
              <a:rPr lang="ru-RU" dirty="0" smtClean="0"/>
              <a:t>Презентация </a:t>
            </a:r>
            <a:r>
              <a:rPr lang="ru-RU" dirty="0" smtClean="0"/>
              <a:t>проекта. Представление опыта.</a:t>
            </a:r>
            <a:endParaRPr lang="ru-RU" dirty="0" smtClean="0"/>
          </a:p>
          <a:p>
            <a:r>
              <a:rPr lang="ru-RU" dirty="0" smtClean="0"/>
              <a:t>Оформление </a:t>
            </a:r>
            <a:r>
              <a:rPr lang="ru-RU" dirty="0" smtClean="0"/>
              <a:t>фото выставок, вернисажа детской продуктивной деятельности, создание листовок, буклетов.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8049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/>
          <a:lstStyle/>
          <a:p>
            <a:r>
              <a:rPr lang="ru-RU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Паспорт проекта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spcBef>
                <a:spcPct val="0"/>
              </a:spcBef>
              <a:buNone/>
            </a:pPr>
            <a:r>
              <a:rPr lang="ru-RU" altLang="ru-RU" b="1" dirty="0" smtClean="0">
                <a:latin typeface="+mj-lt"/>
              </a:rPr>
              <a:t>Вид </a:t>
            </a:r>
            <a:r>
              <a:rPr lang="ru-RU" altLang="ru-RU" b="1" dirty="0">
                <a:latin typeface="+mj-lt"/>
              </a:rPr>
              <a:t>проекта: </a:t>
            </a:r>
          </a:p>
          <a:p>
            <a:pPr algn="ctr">
              <a:lnSpc>
                <a:spcPct val="80000"/>
              </a:lnSpc>
              <a:spcBef>
                <a:spcPct val="0"/>
              </a:spcBef>
              <a:buNone/>
            </a:pPr>
            <a:r>
              <a:rPr lang="ru-RU" altLang="ru-RU" dirty="0">
                <a:latin typeface="Calibri" pitchFamily="34" charset="0"/>
              </a:rPr>
              <a:t>поисково-исследовательский</a:t>
            </a:r>
            <a:r>
              <a:rPr lang="ru-RU" altLang="ru-RU" sz="2000" dirty="0"/>
              <a:t> </a:t>
            </a:r>
          </a:p>
          <a:p>
            <a:pPr algn="ctr">
              <a:lnSpc>
                <a:spcPct val="80000"/>
              </a:lnSpc>
              <a:spcBef>
                <a:spcPct val="0"/>
              </a:spcBef>
              <a:buNone/>
            </a:pPr>
            <a:r>
              <a:rPr lang="ru-RU" altLang="ru-RU" b="1" dirty="0">
                <a:latin typeface="+mj-lt"/>
              </a:rPr>
              <a:t>По времени:</a:t>
            </a:r>
            <a:r>
              <a:rPr lang="ru-RU" altLang="ru-RU" dirty="0">
                <a:latin typeface="+mj-lt"/>
              </a:rPr>
              <a:t> </a:t>
            </a:r>
          </a:p>
          <a:p>
            <a:pPr algn="ctr">
              <a:lnSpc>
                <a:spcPct val="80000"/>
              </a:lnSpc>
              <a:spcBef>
                <a:spcPct val="0"/>
              </a:spcBef>
              <a:buNone/>
            </a:pPr>
            <a:r>
              <a:rPr lang="ru-RU" altLang="ru-RU" dirty="0" smtClean="0">
                <a:latin typeface="Calibri" pitchFamily="34" charset="0"/>
              </a:rPr>
              <a:t>долгосрочный</a:t>
            </a:r>
            <a:endParaRPr lang="ru-RU" altLang="ru-RU" dirty="0">
              <a:latin typeface="Calibri" pitchFamily="34" charset="0"/>
            </a:endParaRPr>
          </a:p>
          <a:p>
            <a:pPr algn="ctr">
              <a:lnSpc>
                <a:spcPct val="80000"/>
              </a:lnSpc>
              <a:spcBef>
                <a:spcPct val="0"/>
              </a:spcBef>
              <a:buNone/>
            </a:pPr>
            <a:r>
              <a:rPr lang="ru-RU" altLang="ru-RU" b="1" dirty="0">
                <a:latin typeface="+mj-lt"/>
              </a:rPr>
              <a:t>По количеству участников:</a:t>
            </a:r>
          </a:p>
          <a:p>
            <a:pPr algn="ctr">
              <a:lnSpc>
                <a:spcPct val="80000"/>
              </a:lnSpc>
              <a:spcBef>
                <a:spcPct val="0"/>
              </a:spcBef>
              <a:buNone/>
            </a:pPr>
            <a:r>
              <a:rPr lang="ru-RU" altLang="ru-RU" dirty="0">
                <a:latin typeface="Calibri" pitchFamily="34" charset="0"/>
              </a:rPr>
              <a:t>групповой</a:t>
            </a:r>
          </a:p>
          <a:p>
            <a:pPr algn="ctr">
              <a:lnSpc>
                <a:spcPct val="80000"/>
              </a:lnSpc>
              <a:spcBef>
                <a:spcPct val="0"/>
              </a:spcBef>
              <a:buNone/>
            </a:pPr>
            <a:r>
              <a:rPr lang="ru-RU" altLang="ru-RU" b="1" dirty="0">
                <a:latin typeface="+mj-lt"/>
              </a:rPr>
              <a:t>Участники проекта:</a:t>
            </a:r>
            <a:r>
              <a:rPr lang="ru-RU" altLang="ru-RU" dirty="0">
                <a:latin typeface="+mj-lt"/>
              </a:rPr>
              <a:t> </a:t>
            </a:r>
          </a:p>
          <a:p>
            <a:pPr algn="ctr">
              <a:lnSpc>
                <a:spcPct val="80000"/>
              </a:lnSpc>
              <a:spcBef>
                <a:spcPct val="0"/>
              </a:spcBef>
              <a:buNone/>
            </a:pPr>
            <a:r>
              <a:rPr lang="ru-RU" altLang="ru-RU" dirty="0" smtClean="0">
                <a:latin typeface="Calibri" pitchFamily="34" charset="0"/>
              </a:rPr>
              <a:t>Дети старшей группы, </a:t>
            </a:r>
            <a:r>
              <a:rPr lang="ru-RU" altLang="ru-RU" dirty="0">
                <a:latin typeface="Calibri" pitchFamily="34" charset="0"/>
              </a:rPr>
              <a:t>родители воспитанников, воспитатели, </a:t>
            </a:r>
            <a:r>
              <a:rPr lang="ru-RU" altLang="ru-RU" dirty="0" smtClean="0">
                <a:latin typeface="Calibri" pitchFamily="34" charset="0"/>
              </a:rPr>
              <a:t>специалисты </a:t>
            </a:r>
            <a:r>
              <a:rPr lang="ru-RU" altLang="ru-RU" dirty="0">
                <a:latin typeface="Calibri" pitchFamily="34" charset="0"/>
              </a:rPr>
              <a:t>(музыкальный руководитель, инструктор физкультуры).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76597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92088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Актуальность проблемы</a:t>
            </a:r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196752"/>
            <a:ext cx="8085584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 smtClean="0"/>
              <a:t>        Проект «</a:t>
            </a:r>
            <a:r>
              <a:rPr lang="ru-RU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Памятники погибшим воинам в </a:t>
            </a:r>
            <a:r>
              <a:rPr lang="ru-RU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ВОВ</a:t>
            </a:r>
            <a:r>
              <a:rPr lang="ru-RU" sz="2000" dirty="0" smtClean="0"/>
              <a:t>» </a:t>
            </a:r>
            <a:r>
              <a:rPr lang="ru-RU" sz="2000" dirty="0"/>
              <a:t>направлен на нравственно-патриотическое воспитание старших дошкольников.</a:t>
            </a:r>
          </a:p>
          <a:p>
            <a:pPr marL="0" indent="0" algn="just">
              <a:buNone/>
            </a:pPr>
            <a:r>
              <a:rPr lang="ru-RU" sz="2000" dirty="0" smtClean="0"/>
              <a:t>        Патриотизм </a:t>
            </a:r>
            <a:r>
              <a:rPr lang="ru-RU" sz="2000" dirty="0"/>
              <a:t>– это чувство любви к Родине, ощущение себя неотъемлемой частью Отечества. Гордость за свою Родину, любовь к родному краю, уважение традиций, понимание неповторимости культуры своего народа, почитание героев – все это входит в понятие «патриотизм».</a:t>
            </a:r>
          </a:p>
          <a:p>
            <a:pPr marL="0" indent="0" algn="just"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Патриотическое </a:t>
            </a:r>
            <a:r>
              <a:rPr lang="ru-RU" sz="2000" dirty="0"/>
              <a:t>чувство не возникает само по себе. Это результат длительного целенаправленного воспитательного воздействия на человека, начиная с самого детства. Очень важно, чтобы ребенок уже в дошкольном возрасте почувствовал личную ответственность за родную землю и ее будущее. Нельзя быть патриотом, не чувствуя связи с Родиной, не зная, как любили, берегли и защищали ее наши предки, наши отцы и деды. Без уважения к истории своего Отечества нельзя воспитать у детей чувства собственного достоинства и уверенности в себе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3772321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Актуальность проблемы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 lnSpcReduction="10000"/>
          </a:bodyPr>
          <a:lstStyle/>
          <a:p>
            <a:pPr marL="0" lvl="0" indent="0" algn="just">
              <a:buNone/>
            </a:pPr>
            <a:r>
              <a:rPr lang="ru-RU" sz="2000" dirty="0" smtClean="0">
                <a:solidFill>
                  <a:prstClr val="black"/>
                </a:solidFill>
              </a:rPr>
              <a:t>      </a:t>
            </a:r>
            <a:r>
              <a:rPr lang="ru-RU" sz="2000" dirty="0" smtClean="0">
                <a:solidFill>
                  <a:prstClr val="black"/>
                </a:solidFill>
              </a:rPr>
              <a:t>Уже</a:t>
            </a:r>
            <a:r>
              <a:rPr lang="ru-RU" sz="2000" dirty="0" smtClean="0">
                <a:solidFill>
                  <a:prstClr val="black"/>
                </a:solidFill>
              </a:rPr>
              <a:t> </a:t>
            </a:r>
            <a:r>
              <a:rPr lang="ru-RU" sz="2000" dirty="0">
                <a:solidFill>
                  <a:prstClr val="black"/>
                </a:solidFill>
              </a:rPr>
              <a:t>в дошкольном возрасте необходимо сформировать у детей первоначальные представления о подвиге нашего народа в Великой Отечественной войне 1941–1945 годов. Это подвиг, без которого не было бы ни нас, ни России…</a:t>
            </a:r>
          </a:p>
          <a:p>
            <a:pPr marL="0" lvl="0" indent="0" algn="just">
              <a:buNone/>
            </a:pPr>
            <a:r>
              <a:rPr lang="ru-RU" sz="2000" dirty="0" smtClean="0">
                <a:solidFill>
                  <a:prstClr val="black"/>
                </a:solidFill>
              </a:rPr>
              <a:t>     Тема </a:t>
            </a:r>
            <a:r>
              <a:rPr lang="ru-RU" sz="2000" dirty="0">
                <a:solidFill>
                  <a:prstClr val="black"/>
                </a:solidFill>
              </a:rPr>
              <a:t>Великой Отечественной войны чрезвычайно актуальна в современном обществе, </a:t>
            </a:r>
            <a:r>
              <a:rPr lang="ru-RU" sz="2000" dirty="0" smtClean="0">
                <a:solidFill>
                  <a:prstClr val="black"/>
                </a:solidFill>
              </a:rPr>
              <a:t>в связи с 75-летием.способствует </a:t>
            </a:r>
            <a:r>
              <a:rPr lang="ru-RU" sz="2000" dirty="0">
                <a:solidFill>
                  <a:prstClr val="black"/>
                </a:solidFill>
              </a:rPr>
              <a:t>объединению, сплочению нашего народа.</a:t>
            </a:r>
          </a:p>
          <a:p>
            <a:pPr marL="0" lvl="0" indent="0" algn="just">
              <a:buNone/>
            </a:pPr>
            <a:r>
              <a:rPr lang="ru-RU" sz="2000" dirty="0" smtClean="0">
                <a:solidFill>
                  <a:prstClr val="black"/>
                </a:solidFill>
              </a:rPr>
              <a:t>      К </a:t>
            </a:r>
            <a:r>
              <a:rPr lang="ru-RU" sz="2000" dirty="0">
                <a:solidFill>
                  <a:prstClr val="black"/>
                </a:solidFill>
              </a:rPr>
              <a:t>сожалению, с каждым днем утрачивается связь поколений, очень мало осталось в живых фронтовиков, героев войны. Детям нужно рассказать о Великой Отечественной войне, о защитниках родины – ветеранах, о том,  как протекала жизнь в военное время, военном оружии, о форме одежды военных, о победе.</a:t>
            </a:r>
          </a:p>
          <a:p>
            <a:pPr marL="0" lvl="0" indent="0" algn="just">
              <a:buNone/>
            </a:pP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smtClean="0">
                <a:solidFill>
                  <a:prstClr val="black"/>
                </a:solidFill>
              </a:rPr>
              <a:t>    Отсюда </a:t>
            </a:r>
            <a:r>
              <a:rPr lang="ru-RU" sz="2000" dirty="0">
                <a:solidFill>
                  <a:prstClr val="black"/>
                </a:solidFill>
              </a:rPr>
              <a:t>возникает </a:t>
            </a:r>
            <a:r>
              <a:rPr lang="ru-RU" sz="2000" b="1" dirty="0">
                <a:solidFill>
                  <a:srgbClr val="C00000"/>
                </a:solidFill>
              </a:rPr>
              <a:t>проблема:</a:t>
            </a:r>
            <a:r>
              <a:rPr lang="ru-RU" sz="2000" dirty="0">
                <a:solidFill>
                  <a:prstClr val="black"/>
                </a:solidFill>
              </a:rPr>
              <a:t> как помочь подрастающему поколению сформировать у них чувство долга, чувство уважения к славным защитникам нашей Родины, чувство гордости за свой великий народ, благодарности за то, что он подарил нам счастливую жизнь.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ru-RU" sz="2000" b="1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0016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Основополагающий 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вопрос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marL="0" indent="0" algn="ctr">
              <a:buNone/>
            </a:pP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Нужны ли памятники </a:t>
            </a:r>
          </a:p>
          <a:p>
            <a:pPr marL="0" indent="0" algn="ctr">
              <a:buNone/>
            </a:pP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погибшим воинам ВОВ?</a:t>
            </a:r>
          </a:p>
          <a:p>
            <a:pPr marL="0" indent="0" algn="ctr">
              <a:buNone/>
            </a:pPr>
            <a:endParaRPr lang="ru-RU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8052" y="3933056"/>
            <a:ext cx="3175802" cy="2163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8110" y="3068960"/>
            <a:ext cx="3495918" cy="2548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3259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Проблемные вопросы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065315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Зачем делают памятники?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Почему у памятников разная форма?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Что произойдет, если люди не будут помнить о героях ВОВ?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На сколько велика их роль в жизни людей?</a:t>
            </a:r>
          </a:p>
          <a:p>
            <a:pPr marL="0" indent="0">
              <a:buNone/>
            </a:pPr>
            <a:endParaRPr lang="ru-RU" dirty="0" smtClean="0"/>
          </a:p>
          <a:p>
            <a:pPr>
              <a:buFont typeface="Wingdings" panose="05000000000000000000" pitchFamily="2" charset="2"/>
              <a:buChar char="q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3491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Цель проекта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формирование </a:t>
            </a:r>
            <a:r>
              <a:rPr lang="ru-RU" dirty="0"/>
              <a:t>у детей и их родителей гражданской позиции, исторической культуры, патриотических чувств, уважения к историческому военному прошлому страны, любви к Родине, желание принимать участие в проведении мероприятий по сохранению памяти о наследии предков.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1641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Задачи проекта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Познакомить с историей Великой Отечественной войны, полной примеров величайшего героизма и мужества людей в борьбе за свободу Родины.</a:t>
            </a:r>
            <a:endParaRPr lang="ru-RU" dirty="0"/>
          </a:p>
          <a:p>
            <a:r>
              <a:rPr lang="ru-RU" dirty="0"/>
              <a:t>Раскрыть значение победы в Великой Отечественной войне.</a:t>
            </a:r>
          </a:p>
          <a:p>
            <a:r>
              <a:rPr lang="ru-RU" dirty="0" smtClean="0"/>
              <a:t>Воспитывать </a:t>
            </a:r>
            <a:r>
              <a:rPr lang="ru-RU" dirty="0"/>
              <a:t>уважение к ветеранам войны и всем </a:t>
            </a:r>
            <a:r>
              <a:rPr lang="ru-RU" dirty="0" smtClean="0"/>
              <a:t>защитникам </a:t>
            </a:r>
            <a:r>
              <a:rPr lang="ru-RU" dirty="0"/>
              <a:t>Отечества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Подвести к восприятию художественных произведений о войне.</a:t>
            </a:r>
            <a:endParaRPr lang="ru-RU" dirty="0"/>
          </a:p>
          <a:p>
            <a:r>
              <a:rPr lang="ru-RU" dirty="0"/>
              <a:t>Уточнить и расширить знания о музеях, памятниках, монументах воинам ВОВ в городе </a:t>
            </a:r>
            <a:r>
              <a:rPr lang="ru-RU" dirty="0" smtClean="0"/>
              <a:t>Нижний Тагил.</a:t>
            </a:r>
            <a:endParaRPr lang="ru-RU" dirty="0"/>
          </a:p>
          <a:p>
            <a:r>
              <a:rPr lang="ru-RU" dirty="0"/>
              <a:t>Воспитывать  защитников своей страны, стремление быть смелым и отважным.</a:t>
            </a:r>
          </a:p>
          <a:p>
            <a:r>
              <a:rPr lang="ru-RU" dirty="0"/>
              <a:t>Способствовать укреплению семейных связей разных поколений.</a:t>
            </a:r>
          </a:p>
          <a:p>
            <a:r>
              <a:rPr lang="ru-RU" dirty="0"/>
              <a:t>Развивать </a:t>
            </a:r>
            <a:r>
              <a:rPr lang="ru-RU" dirty="0" smtClean="0"/>
              <a:t>творчество в продуктивной деятельности.</a:t>
            </a:r>
            <a:endParaRPr lang="ru-RU" dirty="0"/>
          </a:p>
          <a:p>
            <a:r>
              <a:rPr lang="ru-RU" dirty="0"/>
              <a:t>Организовать </a:t>
            </a:r>
            <a:r>
              <a:rPr lang="ru-RU" dirty="0" smtClean="0"/>
              <a:t>взаимодействие </a:t>
            </a:r>
            <a:r>
              <a:rPr lang="ru-RU" dirty="0"/>
              <a:t>детей, родителей, педагогов в </a:t>
            </a:r>
            <a:r>
              <a:rPr lang="ru-RU" dirty="0" smtClean="0"/>
              <a:t> данном проекте.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0353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Предполагаемый результат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ru-RU" sz="2600" dirty="0"/>
              <a:t>У детей будут сформированы простейшие представления о легендарном прошлом нашей Родины, о военных событиях 1941–1945 годов, понимание важности победы в ВОВ, уважение к героям войны и чувство гордости за свой народ.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600" dirty="0"/>
              <a:t>У родителей будет сформирована активная позиция в нравственно-патриотическом воспитании и образовании своих детей.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600" dirty="0"/>
              <a:t>У педагогов – осуществление инновационной деятельности, повышение профессионального уровня, обобщение педагогического опыта.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9333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FAC08F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703</Words>
  <Application>Microsoft Office PowerPoint</Application>
  <PresentationFormat>Экран (4:3)</PresentationFormat>
  <Paragraphs>90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МАДОУ Радость СП д/с №70 Педагогический проект Памятники погибшим воинам в ВОВ</vt:lpstr>
      <vt:lpstr>Паспорт проекта</vt:lpstr>
      <vt:lpstr>Актуальность проблемы</vt:lpstr>
      <vt:lpstr>Актуальность проблемы</vt:lpstr>
      <vt:lpstr>Основополагающий  вопрос</vt:lpstr>
      <vt:lpstr>Проблемные вопросы</vt:lpstr>
      <vt:lpstr>Цель проекта</vt:lpstr>
      <vt:lpstr>Задачи проекта</vt:lpstr>
      <vt:lpstr>Предполагаемый результат</vt:lpstr>
      <vt:lpstr>Этапы проекта</vt:lpstr>
      <vt:lpstr>1 ЭТАП ПРОЕКТА</vt:lpstr>
      <vt:lpstr>2 ЭТАП ПРОЕКТА </vt:lpstr>
      <vt:lpstr>2 ЭТАП ПРОЕКТА </vt:lpstr>
      <vt:lpstr>3 ЭТАП ПРОЕКТА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Нам дороги эти позабыть нельзя!</dc:title>
  <dc:creator>Ранько Елена</dc:creator>
  <cp:lastModifiedBy>Admin</cp:lastModifiedBy>
  <cp:revision>47</cp:revision>
  <dcterms:created xsi:type="dcterms:W3CDTF">2015-04-19T15:51:03Z</dcterms:created>
  <dcterms:modified xsi:type="dcterms:W3CDTF">2019-12-19T05:17:50Z</dcterms:modified>
</cp:coreProperties>
</file>