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D02C056-E560-435F-9CFD-3A9F0EC2A38A}" type="datetime">
              <a:rPr lang="ru-RU" sz="1100" b="1" strike="noStrike" spc="-1">
                <a:solidFill>
                  <a:srgbClr val="808080"/>
                </a:solidFill>
                <a:latin typeface="Trebuchet MS"/>
              </a:rPr>
              <a:t>22.04.2021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15DB949A-1B96-4884-BD01-16DBF3FB8C78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797D0CD-3DEA-4439-B93C-5ED08E51D0C3}" type="datetime">
              <a:rPr lang="ru-RU" sz="1100" b="1" strike="noStrike" spc="-1">
                <a:solidFill>
                  <a:srgbClr val="808080"/>
                </a:solidFill>
                <a:latin typeface="Trebuchet MS"/>
              </a:rPr>
              <a:t>22.04.2021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4F138570-C563-446F-92B5-60502F2FE89D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hyperlink" Target="https://youtu.be/VwhJLQgV8d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43720" y="116640"/>
            <a:ext cx="86562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Проект разработан на базе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Муниципального автономного дошкольного образовательного учреждения «Радость» комбинированного вида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Структурное подразделение № 18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547640" y="1461960"/>
            <a:ext cx="5944680" cy="17967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</a:rPr>
              <a:t>Номинация: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 «Космос.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Тайны звёздных миров»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</a:rPr>
              <a:t>Название проекта: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«Если очень захотеть...»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3348000" y="6117480"/>
            <a:ext cx="2160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Нижний Тагил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2021год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5465520" y="5171400"/>
            <a:ext cx="370800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Разработчики: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воспитатели группы «Всезнайки» МАДОУ «Радость» д/с № 18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Шендрик Светлана Викторовна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Голышева Юлия Олеговна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4" name="Picture 5"/>
          <p:cNvPicPr/>
          <p:nvPr/>
        </p:nvPicPr>
        <p:blipFill>
          <a:blip r:embed="rId2"/>
          <a:stretch/>
        </p:blipFill>
        <p:spPr>
          <a:xfrm rot="1957800">
            <a:off x="6017400" y="3063600"/>
            <a:ext cx="2629080" cy="2546280"/>
          </a:xfrm>
          <a:prstGeom prst="rect">
            <a:avLst/>
          </a:prstGeom>
          <a:ln>
            <a:noFill/>
          </a:ln>
        </p:spPr>
      </p:pic>
      <p:pic>
        <p:nvPicPr>
          <p:cNvPr id="95" name="Picture 6"/>
          <p:cNvPicPr/>
          <p:nvPr/>
        </p:nvPicPr>
        <p:blipFill>
          <a:blip r:embed="rId3"/>
          <a:stretch/>
        </p:blipFill>
        <p:spPr>
          <a:xfrm>
            <a:off x="513720" y="3422520"/>
            <a:ext cx="2067480" cy="2924640"/>
          </a:xfrm>
          <a:prstGeom prst="rect">
            <a:avLst/>
          </a:prstGeom>
          <a:ln>
            <a:noFill/>
          </a:ln>
        </p:spPr>
      </p:pic>
      <p:pic>
        <p:nvPicPr>
          <p:cNvPr id="96" name="Picture 7"/>
          <p:cNvPicPr/>
          <p:nvPr/>
        </p:nvPicPr>
        <p:blipFill>
          <a:blip r:embed="rId4"/>
          <a:srcRect b="7442"/>
          <a:stretch/>
        </p:blipFill>
        <p:spPr>
          <a:xfrm>
            <a:off x="2315520" y="3560760"/>
            <a:ext cx="2179440" cy="2648520"/>
          </a:xfrm>
          <a:prstGeom prst="rect">
            <a:avLst/>
          </a:prstGeom>
          <a:ln>
            <a:noFill/>
          </a:ln>
        </p:spPr>
      </p:pic>
      <p:pic>
        <p:nvPicPr>
          <p:cNvPr id="97" name="Picture 2"/>
          <p:cNvPicPr/>
          <p:nvPr/>
        </p:nvPicPr>
        <p:blipFill>
          <a:blip r:embed="rId5"/>
          <a:srcRect l="46508" b="63177"/>
          <a:stretch/>
        </p:blipFill>
        <p:spPr>
          <a:xfrm>
            <a:off x="6899760" y="827280"/>
            <a:ext cx="2000160" cy="1456200"/>
          </a:xfrm>
          <a:prstGeom prst="rect">
            <a:avLst/>
          </a:prstGeom>
          <a:ln>
            <a:noFill/>
          </a:ln>
        </p:spPr>
      </p:pic>
      <p:pic>
        <p:nvPicPr>
          <p:cNvPr id="98" name="Picture 2"/>
          <p:cNvPicPr/>
          <p:nvPr/>
        </p:nvPicPr>
        <p:blipFill>
          <a:blip r:embed="rId5"/>
          <a:srcRect t="64432" r="65333"/>
          <a:stretch/>
        </p:blipFill>
        <p:spPr>
          <a:xfrm>
            <a:off x="243720" y="2015640"/>
            <a:ext cx="1295640" cy="1406520"/>
          </a:xfrm>
          <a:prstGeom prst="rect">
            <a:avLst/>
          </a:prstGeom>
          <a:ln>
            <a:noFill/>
          </a:ln>
        </p:spPr>
      </p:pic>
      <p:pic>
        <p:nvPicPr>
          <p:cNvPr id="99" name="Picture 2"/>
          <p:cNvPicPr/>
          <p:nvPr/>
        </p:nvPicPr>
        <p:blipFill>
          <a:blip r:embed="rId6"/>
          <a:srcRect r="50011" b="65842"/>
          <a:stretch/>
        </p:blipFill>
        <p:spPr>
          <a:xfrm rot="156600">
            <a:off x="1464480" y="846000"/>
            <a:ext cx="843120" cy="609120"/>
          </a:xfrm>
          <a:prstGeom prst="rect">
            <a:avLst/>
          </a:prstGeom>
          <a:ln>
            <a:noFill/>
          </a:ln>
        </p:spPr>
      </p:pic>
      <p:pic>
        <p:nvPicPr>
          <p:cNvPr id="100" name="Picture 2"/>
          <p:cNvPicPr/>
          <p:nvPr/>
        </p:nvPicPr>
        <p:blipFill>
          <a:blip r:embed="rId5"/>
          <a:srcRect l="77263" t="41710" r="9538" b="43422"/>
          <a:stretch/>
        </p:blipFill>
        <p:spPr>
          <a:xfrm>
            <a:off x="4786200" y="4572360"/>
            <a:ext cx="493200" cy="587880"/>
          </a:xfrm>
          <a:prstGeom prst="rect">
            <a:avLst/>
          </a:prstGeom>
          <a:ln>
            <a:noFill/>
          </a:ln>
        </p:spPr>
      </p:pic>
      <p:pic>
        <p:nvPicPr>
          <p:cNvPr id="101" name="Picture 2"/>
          <p:cNvPicPr/>
          <p:nvPr/>
        </p:nvPicPr>
        <p:blipFill>
          <a:blip r:embed="rId5"/>
          <a:srcRect l="7057" t="45076" r="78355" b="42566"/>
          <a:stretch/>
        </p:blipFill>
        <p:spPr>
          <a:xfrm>
            <a:off x="4428000" y="3467880"/>
            <a:ext cx="545040" cy="488520"/>
          </a:xfrm>
          <a:prstGeom prst="rect">
            <a:avLst/>
          </a:prstGeom>
          <a:ln>
            <a:noFill/>
          </a:ln>
        </p:spPr>
      </p:pic>
      <p:pic>
        <p:nvPicPr>
          <p:cNvPr id="102" name="Picture 2"/>
          <p:cNvPicPr/>
          <p:nvPr/>
        </p:nvPicPr>
        <p:blipFill>
          <a:blip r:embed="rId5"/>
          <a:srcRect l="42950" t="83301" r="50007"/>
          <a:stretch/>
        </p:blipFill>
        <p:spPr>
          <a:xfrm>
            <a:off x="5236920" y="3738240"/>
            <a:ext cx="263520" cy="660600"/>
          </a:xfrm>
          <a:prstGeom prst="rect">
            <a:avLst/>
          </a:prstGeom>
          <a:ln>
            <a:noFill/>
          </a:ln>
        </p:spPr>
      </p:pic>
      <p:pic>
        <p:nvPicPr>
          <p:cNvPr id="103" name="Picture 2"/>
          <p:cNvPicPr/>
          <p:nvPr/>
        </p:nvPicPr>
        <p:blipFill>
          <a:blip r:embed="rId5"/>
          <a:srcRect l="7057" t="45076" r="78355" b="42566"/>
          <a:stretch/>
        </p:blipFill>
        <p:spPr>
          <a:xfrm>
            <a:off x="5484600" y="4866480"/>
            <a:ext cx="545040" cy="488520"/>
          </a:xfrm>
          <a:prstGeom prst="rect">
            <a:avLst/>
          </a:prstGeom>
          <a:ln>
            <a:noFill/>
          </a:ln>
        </p:spPr>
      </p:pic>
      <p:pic>
        <p:nvPicPr>
          <p:cNvPr id="104" name="Picture 2"/>
          <p:cNvPicPr/>
          <p:nvPr/>
        </p:nvPicPr>
        <p:blipFill>
          <a:blip r:embed="rId5"/>
          <a:srcRect l="7057" t="45076" r="78355" b="42566"/>
          <a:stretch/>
        </p:blipFill>
        <p:spPr>
          <a:xfrm>
            <a:off x="107640" y="1066680"/>
            <a:ext cx="545040" cy="488520"/>
          </a:xfrm>
          <a:prstGeom prst="rect">
            <a:avLst/>
          </a:prstGeom>
          <a:ln>
            <a:noFill/>
          </a:ln>
        </p:spPr>
      </p:pic>
      <p:pic>
        <p:nvPicPr>
          <p:cNvPr id="105" name="Picture 2"/>
          <p:cNvPicPr/>
          <p:nvPr/>
        </p:nvPicPr>
        <p:blipFill>
          <a:blip r:embed="rId5"/>
          <a:srcRect l="77263" t="41710" r="9538" b="43422"/>
          <a:stretch/>
        </p:blipFill>
        <p:spPr>
          <a:xfrm>
            <a:off x="406080" y="6237360"/>
            <a:ext cx="493200" cy="587880"/>
          </a:xfrm>
          <a:prstGeom prst="rect">
            <a:avLst/>
          </a:prstGeom>
          <a:ln>
            <a:noFill/>
          </a:ln>
        </p:spPr>
      </p:pic>
      <p:pic>
        <p:nvPicPr>
          <p:cNvPr id="106" name="Picture 2"/>
          <p:cNvPicPr/>
          <p:nvPr/>
        </p:nvPicPr>
        <p:blipFill>
          <a:blip r:embed="rId5"/>
          <a:srcRect l="42950" t="83301" r="50007"/>
          <a:stretch/>
        </p:blipFill>
        <p:spPr>
          <a:xfrm>
            <a:off x="2843640" y="6017040"/>
            <a:ext cx="263520" cy="660600"/>
          </a:xfrm>
          <a:prstGeom prst="rect">
            <a:avLst/>
          </a:prstGeom>
          <a:ln>
            <a:noFill/>
          </a:ln>
        </p:spPr>
      </p:pic>
      <p:pic>
        <p:nvPicPr>
          <p:cNvPr id="107" name="Picture 2"/>
          <p:cNvPicPr/>
          <p:nvPr/>
        </p:nvPicPr>
        <p:blipFill>
          <a:blip r:embed="rId5"/>
          <a:srcRect l="42950" t="83301" r="50007"/>
          <a:stretch/>
        </p:blipFill>
        <p:spPr>
          <a:xfrm>
            <a:off x="8634240" y="3035520"/>
            <a:ext cx="263520" cy="66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331640" y="0"/>
            <a:ext cx="66052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Познавательная деятельность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07640" y="898560"/>
            <a:ext cx="1610280" cy="10490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2018160" y="661320"/>
            <a:ext cx="2003040" cy="15238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4"/>
          <p:cNvSpPr/>
          <p:nvPr/>
        </p:nvSpPr>
        <p:spPr>
          <a:xfrm rot="16200000">
            <a:off x="7179120" y="534240"/>
            <a:ext cx="1516320" cy="21218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tretch>
              <a:fillRect r="378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5"/>
          <p:cNvSpPr/>
          <p:nvPr/>
        </p:nvSpPr>
        <p:spPr>
          <a:xfrm>
            <a:off x="4350960" y="836640"/>
            <a:ext cx="2327400" cy="1588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/>
            <a:stretch>
              <a:fillRect t="14007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6"/>
          <p:cNvSpPr/>
          <p:nvPr/>
        </p:nvSpPr>
        <p:spPr>
          <a:xfrm>
            <a:off x="6372360" y="3237120"/>
            <a:ext cx="2480400" cy="15181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6"/>
            <a:stretch>
              <a:fillRect l="8114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7"/>
          <p:cNvSpPr/>
          <p:nvPr/>
        </p:nvSpPr>
        <p:spPr>
          <a:xfrm>
            <a:off x="6510960" y="2493000"/>
            <a:ext cx="222480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Эксперимент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«Солнечная система»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5" name="CustomShape 8"/>
          <p:cNvSpPr/>
          <p:nvPr/>
        </p:nvSpPr>
        <p:spPr>
          <a:xfrm>
            <a:off x="6463800" y="5041800"/>
            <a:ext cx="2297520" cy="17229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7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"/>
          <p:cNvSpPr/>
          <p:nvPr/>
        </p:nvSpPr>
        <p:spPr>
          <a:xfrm>
            <a:off x="3574080" y="4896000"/>
            <a:ext cx="2545920" cy="19094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8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0"/>
          <p:cNvSpPr/>
          <p:nvPr/>
        </p:nvSpPr>
        <p:spPr>
          <a:xfrm>
            <a:off x="3780000" y="2738160"/>
            <a:ext cx="2323800" cy="1742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9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1"/>
          <p:cNvSpPr/>
          <p:nvPr/>
        </p:nvSpPr>
        <p:spPr>
          <a:xfrm>
            <a:off x="287280" y="4998240"/>
            <a:ext cx="1250280" cy="1769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0"/>
            <a:stretch>
              <a:fillRect r="14720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2"/>
          <p:cNvSpPr/>
          <p:nvPr/>
        </p:nvSpPr>
        <p:spPr>
          <a:xfrm>
            <a:off x="504000" y="2784600"/>
            <a:ext cx="2639520" cy="17776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1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3"/>
          <p:cNvSpPr/>
          <p:nvPr/>
        </p:nvSpPr>
        <p:spPr>
          <a:xfrm>
            <a:off x="1728000" y="4926240"/>
            <a:ext cx="1554480" cy="1841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2"/>
            <a:stretch>
              <a:fillRect l="12407" r="23674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4"/>
          <p:cNvSpPr/>
          <p:nvPr/>
        </p:nvSpPr>
        <p:spPr>
          <a:xfrm>
            <a:off x="124200" y="2160000"/>
            <a:ext cx="29440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Настольно-печатные игры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«Земля и Солнечная система»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2" name="CustomShape 15"/>
          <p:cNvSpPr/>
          <p:nvPr/>
        </p:nvSpPr>
        <p:spPr>
          <a:xfrm>
            <a:off x="464040" y="4562280"/>
            <a:ext cx="4099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Дидактические игры «Собери ракету сам»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689200" y="70920"/>
            <a:ext cx="37839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Игровая деятельность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7520" y="1061280"/>
            <a:ext cx="184212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Игра-развлечение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«Кто быстрее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до Земли»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2026440" y="653040"/>
            <a:ext cx="2027160" cy="14313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tretch>
              <a:fillRect l="20349" t="9073" r="23792" b="8763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385920" y="2316600"/>
            <a:ext cx="2360880" cy="17845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tretch>
              <a:fillRect l="11499" r="7587" b="31644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176400" y="4690440"/>
            <a:ext cx="2212920" cy="18666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tretch>
              <a:fillRect l="6088" r="19654" b="16470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6"/>
          <p:cNvSpPr/>
          <p:nvPr/>
        </p:nvSpPr>
        <p:spPr>
          <a:xfrm>
            <a:off x="437760" y="4214160"/>
            <a:ext cx="1600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П/и «Ракета»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6183000" y="4466520"/>
            <a:ext cx="2741040" cy="20905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/>
            <a:stretch>
              <a:fillRect l="7349" t="6540" r="10113" b="24982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8"/>
          <p:cNvSpPr/>
          <p:nvPr/>
        </p:nvSpPr>
        <p:spPr>
          <a:xfrm>
            <a:off x="3438360" y="3774240"/>
            <a:ext cx="2470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П/и «Космонавты»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6476040" y="4044960"/>
            <a:ext cx="2448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П/и «Невесомость»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2" name="CustomShape 10"/>
          <p:cNvSpPr/>
          <p:nvPr/>
        </p:nvSpPr>
        <p:spPr>
          <a:xfrm>
            <a:off x="2683800" y="4197600"/>
            <a:ext cx="3224520" cy="25434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6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1"/>
          <p:cNvSpPr/>
          <p:nvPr/>
        </p:nvSpPr>
        <p:spPr>
          <a:xfrm>
            <a:off x="4486680" y="973080"/>
            <a:ext cx="3757320" cy="2741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7"/>
            <a:stretch>
              <a:fillRect r="6143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2"/>
          <p:cNvSpPr/>
          <p:nvPr/>
        </p:nvSpPr>
        <p:spPr>
          <a:xfrm>
            <a:off x="4467240" y="476640"/>
            <a:ext cx="4016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Сюжетно-ролевая игра «Полёт в космос» 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592360" y="55440"/>
            <a:ext cx="47653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Продуктивная деятельность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58200" y="990720"/>
            <a:ext cx="2207520" cy="29433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2937240" y="990720"/>
            <a:ext cx="2138760" cy="14101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3769560" y="2533320"/>
            <a:ext cx="1941480" cy="13402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5"/>
          <p:cNvSpPr/>
          <p:nvPr/>
        </p:nvSpPr>
        <p:spPr>
          <a:xfrm>
            <a:off x="6004080" y="990720"/>
            <a:ext cx="3013200" cy="27075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6"/>
          <p:cNvSpPr/>
          <p:nvPr/>
        </p:nvSpPr>
        <p:spPr>
          <a:xfrm>
            <a:off x="6195600" y="4377600"/>
            <a:ext cx="2784960" cy="20750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6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7"/>
          <p:cNvSpPr/>
          <p:nvPr/>
        </p:nvSpPr>
        <p:spPr>
          <a:xfrm>
            <a:off x="107640" y="4797000"/>
            <a:ext cx="2622240" cy="19666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7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8"/>
          <p:cNvSpPr/>
          <p:nvPr/>
        </p:nvSpPr>
        <p:spPr>
          <a:xfrm>
            <a:off x="2875680" y="559080"/>
            <a:ext cx="3003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Аппликация «Планета Земля»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3" name="CustomShape 9"/>
          <p:cNvSpPr/>
          <p:nvPr/>
        </p:nvSpPr>
        <p:spPr>
          <a:xfrm>
            <a:off x="6417360" y="3863160"/>
            <a:ext cx="23407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Лепка «Инопланетяне»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4" name="CustomShape 10"/>
          <p:cNvSpPr/>
          <p:nvPr/>
        </p:nvSpPr>
        <p:spPr>
          <a:xfrm>
            <a:off x="6139080" y="578520"/>
            <a:ext cx="2465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Рисование «Моя ракета»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5" name="CustomShape 11"/>
          <p:cNvSpPr/>
          <p:nvPr/>
        </p:nvSpPr>
        <p:spPr>
          <a:xfrm>
            <a:off x="543600" y="4052160"/>
            <a:ext cx="19382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Лепка «Летающая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тарелка»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6" name="CustomShape 12"/>
          <p:cNvSpPr/>
          <p:nvPr/>
        </p:nvSpPr>
        <p:spPr>
          <a:xfrm>
            <a:off x="236880" y="551880"/>
            <a:ext cx="2239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Аппликация «Ракета»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7" name="CustomShape 13"/>
          <p:cNvSpPr/>
          <p:nvPr/>
        </p:nvSpPr>
        <p:spPr>
          <a:xfrm>
            <a:off x="2974320" y="4519440"/>
            <a:ext cx="2922120" cy="22446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8"/>
            <a:stretch>
              <a:fillRect l="7539" r="4907" b="10018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4"/>
          <p:cNvSpPr/>
          <p:nvPr/>
        </p:nvSpPr>
        <p:spPr>
          <a:xfrm>
            <a:off x="3258360" y="3934440"/>
            <a:ext cx="2428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Пластилинография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«Космос, глазами детей»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487240" y="-11520"/>
            <a:ext cx="47653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Продуктивная деятельность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7203960" y="5052600"/>
            <a:ext cx="1662120" cy="17373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tretch>
              <a:fillRect l="23450" t="33144" r="13096" b="5837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3"/>
          <p:cNvSpPr/>
          <p:nvPr/>
        </p:nvSpPr>
        <p:spPr>
          <a:xfrm>
            <a:off x="6411960" y="907200"/>
            <a:ext cx="2454120" cy="17294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4"/>
          <p:cNvSpPr/>
          <p:nvPr/>
        </p:nvSpPr>
        <p:spPr>
          <a:xfrm>
            <a:off x="5076000" y="3286800"/>
            <a:ext cx="1335600" cy="17809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5"/>
          <p:cNvSpPr/>
          <p:nvPr/>
        </p:nvSpPr>
        <p:spPr>
          <a:xfrm>
            <a:off x="683640" y="908640"/>
            <a:ext cx="1872000" cy="21114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/>
            <a:stretch>
              <a:fillRect l="45933" b="12713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6"/>
          <p:cNvSpPr/>
          <p:nvPr/>
        </p:nvSpPr>
        <p:spPr>
          <a:xfrm>
            <a:off x="83520" y="4509360"/>
            <a:ext cx="2616120" cy="22806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6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7"/>
          <p:cNvSpPr/>
          <p:nvPr/>
        </p:nvSpPr>
        <p:spPr>
          <a:xfrm>
            <a:off x="3060000" y="908640"/>
            <a:ext cx="2603880" cy="17892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7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8"/>
          <p:cNvSpPr/>
          <p:nvPr/>
        </p:nvSpPr>
        <p:spPr>
          <a:xfrm>
            <a:off x="6732360" y="3216240"/>
            <a:ext cx="2111760" cy="15836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8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9"/>
          <p:cNvSpPr/>
          <p:nvPr/>
        </p:nvSpPr>
        <p:spPr>
          <a:xfrm>
            <a:off x="2915640" y="3852360"/>
            <a:ext cx="1865520" cy="26499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9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0"/>
          <p:cNvSpPr/>
          <p:nvPr/>
        </p:nvSpPr>
        <p:spPr>
          <a:xfrm>
            <a:off x="100800" y="453240"/>
            <a:ext cx="3036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Лепка «Ракеты и космонавты»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79" name="CustomShape 11"/>
          <p:cNvSpPr/>
          <p:nvPr/>
        </p:nvSpPr>
        <p:spPr>
          <a:xfrm>
            <a:off x="3391200" y="437040"/>
            <a:ext cx="47682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Конструирование  из лего-конструктора «Ракета»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0" name="CustomShape 12"/>
          <p:cNvSpPr/>
          <p:nvPr/>
        </p:nvSpPr>
        <p:spPr>
          <a:xfrm>
            <a:off x="5022720" y="5213880"/>
            <a:ext cx="220968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Конструирование 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из лего-конструктора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«Инопланетные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жители»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1" name="CustomShape 13"/>
          <p:cNvSpPr/>
          <p:nvPr/>
        </p:nvSpPr>
        <p:spPr>
          <a:xfrm>
            <a:off x="5160600" y="2698200"/>
            <a:ext cx="3933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Конструирование  из лего-конструктора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«Космический корабль»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2" name="CustomShape 14"/>
          <p:cNvSpPr/>
          <p:nvPr/>
        </p:nvSpPr>
        <p:spPr>
          <a:xfrm>
            <a:off x="2123640" y="3211560"/>
            <a:ext cx="3240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Оригами «Ракета Восток-1»,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«Космический корабль»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3" name="CustomShape 15"/>
          <p:cNvSpPr/>
          <p:nvPr/>
        </p:nvSpPr>
        <p:spPr>
          <a:xfrm>
            <a:off x="301680" y="3186000"/>
            <a:ext cx="203580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Конструирование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из разных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видов конструктора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«Ракету я построю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и космос я освою!»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41720" y="308520"/>
            <a:ext cx="18939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Мини-библиотека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«Космос и мы»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7818480" y="638280"/>
            <a:ext cx="967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Лепбуки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7379640" y="1278000"/>
            <a:ext cx="1662840" cy="22172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4"/>
          <p:cNvSpPr/>
          <p:nvPr/>
        </p:nvSpPr>
        <p:spPr>
          <a:xfrm>
            <a:off x="918000" y="3493080"/>
            <a:ext cx="4571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Оформление групповых окон в детском саду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ко дню Космонавтики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251640" y="4161240"/>
            <a:ext cx="2089800" cy="26132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6"/>
          <p:cNvSpPr/>
          <p:nvPr/>
        </p:nvSpPr>
        <p:spPr>
          <a:xfrm>
            <a:off x="2699640" y="4234320"/>
            <a:ext cx="1911960" cy="24534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7"/>
          <p:cNvSpPr/>
          <p:nvPr/>
        </p:nvSpPr>
        <p:spPr>
          <a:xfrm>
            <a:off x="6876360" y="4181400"/>
            <a:ext cx="2176200" cy="25596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8"/>
          <p:cNvSpPr/>
          <p:nvPr/>
        </p:nvSpPr>
        <p:spPr>
          <a:xfrm>
            <a:off x="4932000" y="4579560"/>
            <a:ext cx="1709640" cy="18511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6"/>
            <a:stretch>
              <a:fillRect l="8729" r="10215" b="5901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9"/>
          <p:cNvSpPr/>
          <p:nvPr/>
        </p:nvSpPr>
        <p:spPr>
          <a:xfrm>
            <a:off x="2917440" y="108360"/>
            <a:ext cx="35294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Работа с родителями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93" name="CustomShape 10"/>
          <p:cNvSpPr/>
          <p:nvPr/>
        </p:nvSpPr>
        <p:spPr>
          <a:xfrm>
            <a:off x="3692160" y="631440"/>
            <a:ext cx="31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Выставка поделок 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«Космические корабли»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4" name="CustomShape 11"/>
          <p:cNvSpPr/>
          <p:nvPr/>
        </p:nvSpPr>
        <p:spPr>
          <a:xfrm>
            <a:off x="3204000" y="1431000"/>
            <a:ext cx="2195280" cy="17172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7"/>
            <a:stretch>
              <a:fillRect r="16873" b="13310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2"/>
          <p:cNvSpPr/>
          <p:nvPr/>
        </p:nvSpPr>
        <p:spPr>
          <a:xfrm>
            <a:off x="5585040" y="1361160"/>
            <a:ext cx="1609920" cy="22359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8"/>
            <a:stretch>
              <a:fillRect l="57027" b="20432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3"/>
          <p:cNvSpPr/>
          <p:nvPr/>
        </p:nvSpPr>
        <p:spPr>
          <a:xfrm>
            <a:off x="107640" y="1052640"/>
            <a:ext cx="2867760" cy="20955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9"/>
            <a:stretch>
              <a:fillRect b="10035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95640" y="61920"/>
            <a:ext cx="828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Продукт проекта: создание макета Солнечной системы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-165240" y="4749120"/>
            <a:ext cx="57603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Продукт проекта: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создание анимационного фильма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«Если очень захотеть...»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hlinkClick r:id="rId2"/>
              </a:rPr>
              <a:t>https://youtu.be/VwhJLQgV8d8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5218560" y="3861000"/>
            <a:ext cx="3729960" cy="26758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4"/>
          <p:cNvSpPr/>
          <p:nvPr/>
        </p:nvSpPr>
        <p:spPr>
          <a:xfrm>
            <a:off x="179640" y="620640"/>
            <a:ext cx="2592000" cy="19648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tretch>
              <a:fillRect l="12888" r="12567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5"/>
          <p:cNvSpPr/>
          <p:nvPr/>
        </p:nvSpPr>
        <p:spPr>
          <a:xfrm>
            <a:off x="2951280" y="836640"/>
            <a:ext cx="3168720" cy="26974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/>
            <a:stretch>
              <a:fillRect l="12841" r="21082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6"/>
          <p:cNvSpPr/>
          <p:nvPr/>
        </p:nvSpPr>
        <p:spPr>
          <a:xfrm>
            <a:off x="6228360" y="1052640"/>
            <a:ext cx="2737440" cy="21600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6"/>
            <a:stretch>
              <a:fillRect l="12296" t="4901" r="15138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7"/>
          <p:cNvSpPr/>
          <p:nvPr/>
        </p:nvSpPr>
        <p:spPr>
          <a:xfrm>
            <a:off x="173520" y="2773800"/>
            <a:ext cx="2540880" cy="19749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7"/>
            <a:stretch>
              <a:fillRect l="14186" r="13437"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39640" y="143640"/>
            <a:ext cx="8208720" cy="406728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Паспорт проекта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</a:rPr>
              <a:t>Вид проекта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: познавательно-исследовательский, творческий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</a:rPr>
              <a:t>Участники проекта: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Воспитатели, дети группы компенсирующей направленности для детей с ТНР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Times New Roman"/>
              </a:rPr>
              <a:t>(10 человек)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, родители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</a:rPr>
              <a:t>Возраст детей: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5-7 лет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</a:rPr>
              <a:t>Тип проекта: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краткосрочный, гр</a:t>
            </a: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упповой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1907640" y="4160160"/>
            <a:ext cx="5112360" cy="269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88160" y="404640"/>
            <a:ext cx="8136720" cy="5841720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Актуальность проекта: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    Загадки Вселенной будоражат воображение людей разного возраста. Солнце, Луна, звезды – это одновременно так близко, и в то же время так далеко. Старших дошкольников всегда привлекает тема космоса, так как все неведомое, непонятное, недоступное глазу будоражит детскую фантазию. Дети задают, очень много вопросов о полетах в космос, далеких и неизведанных планетах солнечной системы.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    Самостоятельно ребенок не может найти ответ на все интересующие вопросы, ему помогают педагоги, родители. Реализация данного  проекта поможет добывать детям информацию из разных источников, систематизировать полученные знания и применять их в различных видах деятельности, позволит усвоить детям сложный материал через совместный поиск ответов, на поставленные вопросы, тем самым, делая познавательный процесс интересным.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    Данный проект направлен на развитие кругозора детей, формирование у них познавательной активности, воспитание патриотических чувств (гордость за российских космонавтов – первооткрывателей космоса, учёных, конструкторов), нравственных ценностей (добрых, дружественных отношений и т.д.)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Таким образом проблемы проекта: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Поверхностные знания о космосе, о планетах, звёздах и других космических телах, о космонавтах, о космических летательных аппаратах и искусственных спутниках.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Частично сформированные навыки самостоятельного поиска информации по интересующей теме.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07640" y="260640"/>
            <a:ext cx="903600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</a:rPr>
              <a:t>Основополагающий вопрос: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Что находится за пределами нашей планеты?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 flipH="1">
            <a:off x="539640" y="1340640"/>
            <a:ext cx="1800000" cy="20880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1599"/>
              <a:gd name="adj8" fmla="val -65598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Что такое космос, Солнечная система?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6219360" y="1355760"/>
            <a:ext cx="2088000" cy="21600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62229"/>
              <a:gd name="adj6" fmla="val -15993"/>
              <a:gd name="adj7" fmla="val 95513"/>
              <a:gd name="adj8" fmla="val -46189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Как связаны человек и космос?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 flipH="1">
            <a:off x="251640" y="3933000"/>
            <a:ext cx="1872000" cy="212436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9140"/>
              <a:gd name="adj8" fmla="val -55726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Какие бывают летательные космические аппараты?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6660360" y="4293000"/>
            <a:ext cx="1935360" cy="198036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5466"/>
              <a:gd name="adj8" fmla="val -75931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Как можно стать космонавтом?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16" name="Picture 4"/>
          <p:cNvPicPr/>
          <p:nvPr/>
        </p:nvPicPr>
        <p:blipFill>
          <a:blip r:embed="rId2"/>
          <a:stretch/>
        </p:blipFill>
        <p:spPr>
          <a:xfrm>
            <a:off x="2988000" y="2886120"/>
            <a:ext cx="2396880" cy="239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07504" y="116632"/>
            <a:ext cx="8928992" cy="8603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Цель проекта: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создание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условий для развития познавательного интереса детей в процессе открытия новых знаний о космосе.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07504" y="1052736"/>
            <a:ext cx="8928992" cy="568863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spcBef>
                <a:spcPts val="1001"/>
              </a:spcBef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Задачи проекта:</a:t>
            </a:r>
            <a:endParaRPr lang="ru-RU" sz="1400" b="0" strike="noStrike" spc="-1" dirty="0">
              <a:latin typeface="Arial"/>
            </a:endParaRPr>
          </a:p>
          <a:p>
            <a:pPr marL="228600"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Обучающие: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Формировать знания детей о космосе, солнечной системе, звёздах, планетах и других астрономических объектах (небесных телах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).</a:t>
            </a:r>
            <a:endParaRPr lang="ru-RU" sz="1400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Способствовать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ознакомлению с историей  освоения космоса. 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Формировать представления о летательных космических аппаратах.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Знакомить с  особенностями профессии космонавт.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Формировать представления о влиянии космоса на жизнь человека.</a:t>
            </a:r>
            <a:endParaRPr lang="ru-RU" sz="1400" b="0" strike="noStrike" spc="-1" dirty="0">
              <a:latin typeface="Arial"/>
            </a:endParaRPr>
          </a:p>
          <a:p>
            <a:pPr marL="228600"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Развивающие: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Развивать у детей речь, мышление, внимание, воображение, умение анализировать, сравнивать посредством разнообразных игр, упражнений и исследовательской деятельности.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Развивать исследовательские и творческие способности детей.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Развивать конструктивные способности.</a:t>
            </a:r>
            <a:endParaRPr lang="ru-RU" sz="1400" b="0" strike="noStrike" spc="-1" dirty="0">
              <a:latin typeface="Arial"/>
            </a:endParaRPr>
          </a:p>
          <a:p>
            <a:pPr marL="228600"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Воспитательные: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Воспитывать патриотические чувства, способствующие гражданскому воспитанию личности;  чувство гордости за непосредственный вклад России,  достижения отечественных космонавтов и ученых, конструкторов в освоении космоса.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Воспитывать уважение и любовь к Земле, дающей все необходимое для жизни и  желание бережно относится к своей планете.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Воспитывать умение работать коллективно, сотрудничать, играть дружно, договариваться.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Воспитывать у родителей желание  участвовать в проектной деятельности.</a:t>
            </a: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endParaRPr lang="ru-RU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</a:pP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294280" y="435960"/>
            <a:ext cx="46036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Предполагаемый результат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74480" y="1340640"/>
            <a:ext cx="8136720" cy="4572360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Усвоение и систематизация детьми знаний, представлений по теме проекта.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Повышение у детей познавательной активности.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Расширение кругозора детей.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Развитие коммуникативных навыков, творческих и исследовательских способностей.  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Развитие у детей навыков связной, диалогической и монологической речи, мышления, внимания, воображения, умения анализировать.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Развитие конструктивных способностей.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Воспитание патриотических чувств. 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Установление дружеских связей между всеми участниками проекта.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Вовлечение родителей в совместную деятельность с ребенком в условиях семьи и детского сада.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Повышение профессионального роста педагогов.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691640" y="285480"/>
            <a:ext cx="5472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Этапы работы над проектом: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611640" y="908640"/>
            <a:ext cx="3600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1 этап. Организационный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123" name="Table 3"/>
          <p:cNvGraphicFramePr/>
          <p:nvPr/>
        </p:nvGraphicFramePr>
        <p:xfrm>
          <a:off x="251640" y="1412640"/>
          <a:ext cx="8640720" cy="4572720"/>
        </p:xfrm>
        <a:graphic>
          <a:graphicData uri="http://schemas.openxmlformats.org/drawingml/2006/table">
            <a:tbl>
              <a:tblPr/>
              <a:tblGrid>
                <a:gridCol w="2880000"/>
                <a:gridCol w="2880000"/>
                <a:gridCol w="2880720"/>
              </a:tblGrid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420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Вводят в игровую ситуацию.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Формулируют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проблемные вопросы.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Определяют цель и задачи.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Планируют и организовывают разнообразные виды деятельности.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Создают условия для реализации проекта.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Организуют родителей для реализации проекта.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Вживаются в игровую ситуацию.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Осознают и воспринимают проблемные вопросы.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Принимают задачи проекта.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Планируют совместную и самостоятельную деятельность.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Распределяют задания.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Ознакомление со структурой проекта, его образовательными задачами для детей и педагогическими задачами для родителей.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Подбор материала для создания Лепбуков.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681480" y="19080"/>
            <a:ext cx="244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2 этап. Практический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25" name="Table 2"/>
          <p:cNvGraphicFramePr/>
          <p:nvPr/>
        </p:nvGraphicFramePr>
        <p:xfrm>
          <a:off x="251640" y="388440"/>
          <a:ext cx="8640720" cy="6309720"/>
        </p:xfrm>
        <a:graphic>
          <a:graphicData uri="http://schemas.openxmlformats.org/drawingml/2006/table">
            <a:tbl>
              <a:tblPr/>
              <a:tblGrid>
                <a:gridCol w="1872000"/>
                <a:gridCol w="4968360"/>
                <a:gridCol w="1800360"/>
              </a:tblGrid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593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Организуют и мотивируют различные виды деятельности с детьми.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Подготавливают атрибуты для проведения экспериментов.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Оформляют выставку творческих работ детей «Космическое пространство», «Космический лего-корабль».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Оформляют выставку поделок  «Космические корабли».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Создают мини-библиотеку «Космос и мы».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Подбирают ряд дидактических и настольных игр по теме проекта.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Оформляют групповые окна в детском саду ко дню Космонавтики.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Создают макет Солнечной системы.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Создают анимационный фильм «Если очень захотеть...».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Беседы с просмотром мультимедийных презентаций, рассматриванием иллюстраций, фотографий: «Космос», «Солнечная система», «Космические корабли», «Юрий Гагарин-первый космонавт».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Рассматривание энциклопедий и журналов с 3D иллюстрациями о космосе.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Пальчиковая гимнастика и физкультминутки по теме «Космос».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 Проведение занятий: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 формированию знаний у детей о космосе, солнечной системе, звёздах, планетах и других астрономических объектах,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ознакомлению с историей освоения космоса и  влияния космоса на жизнь человека,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формированию представлений о профессии космонавт.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-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Чтение художественной литературы, разгадывание загадок,  разучивание стихотворений по теме.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-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Сюжетно-ролевые игры «Космонавты», «Полет в космос», «Космодром».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-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Продуктивная деятельность (Рисование  «Моя ракета», «Загадочный космос», «Космонавт»; аппликация «Планета Земля», «Ракета», «Космонавты в открытом космосе»; лепка «Ракеты и космонавты», «Летающая тарелка», «Инопланетяне»; пластилинография «Космос, глазами детей»; оригами «Ракета Восток-1», «Космический корабль»).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-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Конструирование (конструирование из разных видов конструктора «Ракету я построю и космос я освою»; конструирование из лего-конструктора «Ракета», «Космический корабль», «Луноход», «Инопланетные жители»; конструирование из разных видов конструктора элементы для оформления макета Солнечной системы).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-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Эксперименты: «Солнечная система», «Солнце и Земля», «День и ночь».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Д/и, настольно-печатные игры на данную тему.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П/и «Ракета», «Солнечная система», «Звёздные ловишки», «Летающая комета», «Невесомость», «Космонавты».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Просмотр с детьми мультфильмов о космосе («Тайна Третей планеты», «Загадочная планета» и др.).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Создание лепбуков по теме проекта.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Создание поделок для выставки «Космические корабли».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Помощь в создании мини-библиотеки «Космос и мы».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39640" y="404640"/>
            <a:ext cx="3600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3 этап. Заключительный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27" name="Table 2"/>
          <p:cNvGraphicFramePr/>
          <p:nvPr/>
        </p:nvGraphicFramePr>
        <p:xfrm>
          <a:off x="539640" y="980640"/>
          <a:ext cx="8064360" cy="4298400"/>
        </p:xfrm>
        <a:graphic>
          <a:graphicData uri="http://schemas.openxmlformats.org/drawingml/2006/table">
            <a:tbl>
              <a:tblPr/>
              <a:tblGrid>
                <a:gridCol w="2688120"/>
                <a:gridCol w="5376240"/>
              </a:tblGrid>
              <a:tr h="64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65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Подготовить детей к формированию выводов в решении проблемных вопросов.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Открытие выставки творческих работ детей.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Презентация макета Солнечной системы.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Презентация анимационного фильма «Если очень захотеть...».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Рассматривание выставки творческих работ детей.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-Представление лепбуков детям и педагогам.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Рассматривание макета Солнечной системы.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Просмотр анимационного фильма «Если очень захотеть...».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1151</Words>
  <Application>Microsoft Office PowerPoint</Application>
  <PresentationFormat>Экран (4:3)</PresentationFormat>
  <Paragraphs>172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Светлана</dc:creator>
  <dc:description/>
  <cp:lastModifiedBy>Влад</cp:lastModifiedBy>
  <cp:revision>62</cp:revision>
  <dcterms:created xsi:type="dcterms:W3CDTF">2021-04-15T04:11:47Z</dcterms:created>
  <dcterms:modified xsi:type="dcterms:W3CDTF">2021-04-22T13:06:50Z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