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78" r:id="rId4"/>
    <p:sldId id="287" r:id="rId5"/>
    <p:sldId id="292" r:id="rId6"/>
    <p:sldId id="294" r:id="rId7"/>
    <p:sldId id="289" r:id="rId8"/>
    <p:sldId id="291" r:id="rId9"/>
    <p:sldId id="288" r:id="rId10"/>
    <p:sldId id="281" r:id="rId11"/>
    <p:sldId id="286" r:id="rId12"/>
    <p:sldId id="285" r:id="rId13"/>
    <p:sldId id="284" r:id="rId14"/>
    <p:sldId id="283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3A5896"/>
    <a:srgbClr val="213969"/>
    <a:srgbClr val="173A8D"/>
    <a:srgbClr val="003374"/>
    <a:srgbClr val="C9A093"/>
    <a:srgbClr val="F1F1F1"/>
    <a:srgbClr val="385592"/>
    <a:srgbClr val="1D3C7A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12" autoAdjust="0"/>
    <p:restoredTop sz="94660"/>
  </p:normalViewPr>
  <p:slideViewPr>
    <p:cSldViewPr snapToGrid="0">
      <p:cViewPr>
        <p:scale>
          <a:sx n="70" d="100"/>
          <a:sy n="70" d="100"/>
        </p:scale>
        <p:origin x="-1718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F05C3-2319-4918-927A-A3D04CF8C48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AB3286F7-4172-421C-8D80-FD35C3D9EC98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2000" b="0" i="0" dirty="0" smtClean="0"/>
            <a:t>· </a:t>
          </a:r>
          <a:r>
            <a:rPr lang="ru-RU" sz="1600" b="1" i="0" dirty="0" smtClean="0"/>
            <a:t>формировать представление детей старшего дошкольного возраста об истории первого полета Ю. А. Гагарина в космос;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· обогащать и активизировать словарь детей по теме «Космос».</a:t>
          </a:r>
          <a:endParaRPr lang="ru-RU" sz="1600" b="1" dirty="0"/>
        </a:p>
      </dgm:t>
    </dgm:pt>
    <dgm:pt modelId="{A7234E08-C783-447C-B1C7-C9EC5537AA35}" type="parTrans" cxnId="{4AD927AE-3DC2-4439-AF6C-E826A449DF83}">
      <dgm:prSet/>
      <dgm:spPr/>
      <dgm:t>
        <a:bodyPr/>
        <a:lstStyle/>
        <a:p>
          <a:endParaRPr lang="ru-RU"/>
        </a:p>
      </dgm:t>
    </dgm:pt>
    <dgm:pt modelId="{60FD7071-E1BF-4F10-B7F4-1BCF452992AB}" type="sibTrans" cxnId="{4AD927AE-3DC2-4439-AF6C-E826A449DF83}">
      <dgm:prSet/>
      <dgm:spPr/>
      <dgm:t>
        <a:bodyPr/>
        <a:lstStyle/>
        <a:p>
          <a:endParaRPr lang="ru-RU"/>
        </a:p>
      </dgm:t>
    </dgm:pt>
    <dgm:pt modelId="{C99A6B42-8B6F-4C45-91D5-376B8448AB32}">
      <dgm:prSet phldrT="[Текст]"/>
      <dgm:spPr/>
      <dgm:t>
        <a:bodyPr/>
        <a:lstStyle/>
        <a:p>
          <a:endParaRPr lang="ru-RU" dirty="0"/>
        </a:p>
      </dgm:t>
    </dgm:pt>
    <dgm:pt modelId="{863E92F1-EA77-4F46-800A-C03768D6D1B7}" type="parTrans" cxnId="{46B59E08-2DE8-403B-AB05-F69561F8E515}">
      <dgm:prSet/>
      <dgm:spPr/>
      <dgm:t>
        <a:bodyPr/>
        <a:lstStyle/>
        <a:p>
          <a:endParaRPr lang="ru-RU"/>
        </a:p>
      </dgm:t>
    </dgm:pt>
    <dgm:pt modelId="{6F51889C-1B8E-4B94-A2B9-9771841ECA02}" type="sibTrans" cxnId="{46B59E08-2DE8-403B-AB05-F69561F8E515}">
      <dgm:prSet/>
      <dgm:spPr/>
      <dgm:t>
        <a:bodyPr/>
        <a:lstStyle/>
        <a:p>
          <a:endParaRPr lang="ru-RU"/>
        </a:p>
      </dgm:t>
    </dgm:pt>
    <dgm:pt modelId="{E246A3D1-AA91-4E83-AED0-0123B68E4347}">
      <dgm:prSet phldrT="[Текст]" custT="1"/>
      <dgm:spPr/>
      <dgm:t>
        <a:bodyPr/>
        <a:lstStyle/>
        <a:p>
          <a:pPr algn="just"/>
          <a:r>
            <a:rPr lang="ru-RU" sz="1600" b="0" i="0" dirty="0" smtClean="0"/>
            <a:t>· </a:t>
          </a:r>
          <a:r>
            <a:rPr lang="ru-RU" sz="1600" b="1" i="0" dirty="0" smtClean="0"/>
            <a:t>стимулировать и поддерживать интерес к истории первого полета человека в космос, поощрять деятельность детей, создавая ситуации успеха;</a:t>
          </a:r>
        </a:p>
        <a:p>
          <a:pPr algn="just"/>
          <a:r>
            <a:rPr lang="ru-RU" sz="1600" b="1" i="0" dirty="0" smtClean="0"/>
            <a:t>· воспитывать любовь к Родине, чувство гордости за достижения страны в области освоения космоса, чувство патриотизма;</a:t>
          </a:r>
        </a:p>
        <a:p>
          <a:pPr algn="just"/>
          <a:r>
            <a:rPr lang="ru-RU" sz="1600" b="1" i="0" dirty="0" smtClean="0"/>
            <a:t>· совершенствовать стиль партнерских взаимоотношений между всеми участниками образовательного процесса.</a:t>
          </a:r>
          <a:endParaRPr lang="ru-RU" sz="1500" b="1" dirty="0"/>
        </a:p>
      </dgm:t>
    </dgm:pt>
    <dgm:pt modelId="{0F0193E0-AE1F-4DEE-9E43-EABC17484857}" type="parTrans" cxnId="{78ACD1A1-C785-485B-B3E4-5B9AFFE854AC}">
      <dgm:prSet/>
      <dgm:spPr/>
      <dgm:t>
        <a:bodyPr/>
        <a:lstStyle/>
        <a:p>
          <a:endParaRPr lang="ru-RU"/>
        </a:p>
      </dgm:t>
    </dgm:pt>
    <dgm:pt modelId="{B327D6A9-396E-41C4-9685-C49400D00E77}" type="sibTrans" cxnId="{78ACD1A1-C785-485B-B3E4-5B9AFFE854AC}">
      <dgm:prSet/>
      <dgm:spPr/>
      <dgm:t>
        <a:bodyPr/>
        <a:lstStyle/>
        <a:p>
          <a:endParaRPr lang="ru-RU"/>
        </a:p>
      </dgm:t>
    </dgm:pt>
    <dgm:pt modelId="{2FF52F1F-E779-4C2E-BB18-8395070BEA70}" type="pres">
      <dgm:prSet presAssocID="{8BDF05C3-2319-4918-927A-A3D04CF8C482}" presName="linearFlow" presStyleCnt="0">
        <dgm:presLayoutVars>
          <dgm:dir/>
          <dgm:resizeHandles val="exact"/>
        </dgm:presLayoutVars>
      </dgm:prSet>
      <dgm:spPr/>
    </dgm:pt>
    <dgm:pt modelId="{A21B78AE-1931-4300-A9EC-140A26226F63}" type="pres">
      <dgm:prSet presAssocID="{AB3286F7-4172-421C-8D80-FD35C3D9EC98}" presName="composite" presStyleCnt="0"/>
      <dgm:spPr/>
    </dgm:pt>
    <dgm:pt modelId="{9B8BA68B-5644-47BD-BF59-917C9999A605}" type="pres">
      <dgm:prSet presAssocID="{AB3286F7-4172-421C-8D80-FD35C3D9EC98}" presName="imgShp" presStyleLbl="fgImgPlace1" presStyleIdx="0" presStyleCnt="3" custScaleX="149828" custScaleY="149828" custLinFactNeighborX="-52215" custLinFactNeighborY="11499"/>
      <dgm:spPr/>
    </dgm:pt>
    <dgm:pt modelId="{4E8B60B1-8D87-40EB-8D88-7DD88BC7F543}" type="pres">
      <dgm:prSet presAssocID="{AB3286F7-4172-421C-8D80-FD35C3D9EC98}" presName="txShp" presStyleLbl="node1" presStyleIdx="0" presStyleCnt="3" custScaleX="121926" custScaleY="140464" custLinFactNeighborX="9660" custLinFactNeighborY="11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6404A-8CBB-4103-95A5-3F3C45835104}" type="pres">
      <dgm:prSet presAssocID="{60FD7071-E1BF-4F10-B7F4-1BCF452992AB}" presName="spacing" presStyleCnt="0"/>
      <dgm:spPr/>
    </dgm:pt>
    <dgm:pt modelId="{05D934DD-3A68-4ABA-9A36-944FFAE1D8F7}" type="pres">
      <dgm:prSet presAssocID="{C99A6B42-8B6F-4C45-91D5-376B8448AB32}" presName="composite" presStyleCnt="0"/>
      <dgm:spPr/>
    </dgm:pt>
    <dgm:pt modelId="{416A2B02-72DE-4029-B354-F5284B209E80}" type="pres">
      <dgm:prSet presAssocID="{C99A6B42-8B6F-4C45-91D5-376B8448AB32}" presName="imgShp" presStyleLbl="fgImgPlace1" presStyleIdx="1" presStyleCnt="3" custScaleX="149452" custScaleY="149452" custLinFactNeighborX="-56620" custLinFactNeighborY="3148"/>
      <dgm:spPr/>
    </dgm:pt>
    <dgm:pt modelId="{67EC2226-BEEC-4461-95ED-FA94DB730E88}" type="pres">
      <dgm:prSet presAssocID="{C99A6B42-8B6F-4C45-91D5-376B8448AB32}" presName="txShp" presStyleLbl="node1" presStyleIdx="1" presStyleCnt="3" custScaleX="121926" custScaleY="140464" custLinFactNeighborX="9604" custLinFactNeighborY="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07B02-EDFF-442C-A291-9194C6B556B4}" type="pres">
      <dgm:prSet presAssocID="{6F51889C-1B8E-4B94-A2B9-9771841ECA02}" presName="spacing" presStyleCnt="0"/>
      <dgm:spPr/>
    </dgm:pt>
    <dgm:pt modelId="{9518C1F3-E5E6-4D5E-9CB5-99624113A325}" type="pres">
      <dgm:prSet presAssocID="{E246A3D1-AA91-4E83-AED0-0123B68E4347}" presName="composite" presStyleCnt="0"/>
      <dgm:spPr/>
    </dgm:pt>
    <dgm:pt modelId="{1FDC738E-BF47-43AD-B2B7-A5D18633A540}" type="pres">
      <dgm:prSet presAssocID="{E246A3D1-AA91-4E83-AED0-0123B68E4347}" presName="imgShp" presStyleLbl="fgImgPlace1" presStyleIdx="2" presStyleCnt="3" custScaleX="148149" custScaleY="148149" custLinFactNeighborX="-55887" custLinFactNeighborY="-8449"/>
      <dgm:spPr/>
    </dgm:pt>
    <dgm:pt modelId="{47D7A96E-0A23-4641-90F6-F93AFA471B2D}" type="pres">
      <dgm:prSet presAssocID="{E246A3D1-AA91-4E83-AED0-0123B68E4347}" presName="txShp" presStyleLbl="node1" presStyleIdx="2" presStyleCnt="3" custScaleX="124611" custScaleY="163939" custLinFactNeighborX="8724" custLinFactNeighborY="-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D2524-1F6C-4568-8460-70D2B9D3FB19}" type="presOf" srcId="{AB3286F7-4172-421C-8D80-FD35C3D9EC98}" destId="{4E8B60B1-8D87-40EB-8D88-7DD88BC7F543}" srcOrd="0" destOrd="0" presId="urn:microsoft.com/office/officeart/2005/8/layout/vList3#2"/>
    <dgm:cxn modelId="{43B350D2-8924-404C-915C-EB697681A45E}" type="presOf" srcId="{C99A6B42-8B6F-4C45-91D5-376B8448AB32}" destId="{67EC2226-BEEC-4461-95ED-FA94DB730E88}" srcOrd="0" destOrd="0" presId="urn:microsoft.com/office/officeart/2005/8/layout/vList3#2"/>
    <dgm:cxn modelId="{8EA3B999-8926-4BD4-B489-CCE2919A5D0E}" type="presOf" srcId="{8BDF05C3-2319-4918-927A-A3D04CF8C482}" destId="{2FF52F1F-E779-4C2E-BB18-8395070BEA70}" srcOrd="0" destOrd="0" presId="urn:microsoft.com/office/officeart/2005/8/layout/vList3#2"/>
    <dgm:cxn modelId="{4AD927AE-3DC2-4439-AF6C-E826A449DF83}" srcId="{8BDF05C3-2319-4918-927A-A3D04CF8C482}" destId="{AB3286F7-4172-421C-8D80-FD35C3D9EC98}" srcOrd="0" destOrd="0" parTransId="{A7234E08-C783-447C-B1C7-C9EC5537AA35}" sibTransId="{60FD7071-E1BF-4F10-B7F4-1BCF452992AB}"/>
    <dgm:cxn modelId="{78ACD1A1-C785-485B-B3E4-5B9AFFE854AC}" srcId="{8BDF05C3-2319-4918-927A-A3D04CF8C482}" destId="{E246A3D1-AA91-4E83-AED0-0123B68E4347}" srcOrd="2" destOrd="0" parTransId="{0F0193E0-AE1F-4DEE-9E43-EABC17484857}" sibTransId="{B327D6A9-396E-41C4-9685-C49400D00E77}"/>
    <dgm:cxn modelId="{DEE5222C-70CC-4AF0-832C-CC272FC9B312}" type="presOf" srcId="{E246A3D1-AA91-4E83-AED0-0123B68E4347}" destId="{47D7A96E-0A23-4641-90F6-F93AFA471B2D}" srcOrd="0" destOrd="0" presId="urn:microsoft.com/office/officeart/2005/8/layout/vList3#2"/>
    <dgm:cxn modelId="{46B59E08-2DE8-403B-AB05-F69561F8E515}" srcId="{8BDF05C3-2319-4918-927A-A3D04CF8C482}" destId="{C99A6B42-8B6F-4C45-91D5-376B8448AB32}" srcOrd="1" destOrd="0" parTransId="{863E92F1-EA77-4F46-800A-C03768D6D1B7}" sibTransId="{6F51889C-1B8E-4B94-A2B9-9771841ECA02}"/>
    <dgm:cxn modelId="{167474E5-33C5-42E0-8A91-1D03F840B94E}" type="presParOf" srcId="{2FF52F1F-E779-4C2E-BB18-8395070BEA70}" destId="{A21B78AE-1931-4300-A9EC-140A26226F63}" srcOrd="0" destOrd="0" presId="urn:microsoft.com/office/officeart/2005/8/layout/vList3#2"/>
    <dgm:cxn modelId="{2B425203-F191-4943-9EBC-79D8A52A09F2}" type="presParOf" srcId="{A21B78AE-1931-4300-A9EC-140A26226F63}" destId="{9B8BA68B-5644-47BD-BF59-917C9999A605}" srcOrd="0" destOrd="0" presId="urn:microsoft.com/office/officeart/2005/8/layout/vList3#2"/>
    <dgm:cxn modelId="{51EFA02C-5846-4F7D-954E-E66C2103F54B}" type="presParOf" srcId="{A21B78AE-1931-4300-A9EC-140A26226F63}" destId="{4E8B60B1-8D87-40EB-8D88-7DD88BC7F543}" srcOrd="1" destOrd="0" presId="urn:microsoft.com/office/officeart/2005/8/layout/vList3#2"/>
    <dgm:cxn modelId="{CB76ECD6-C19A-4E72-8C64-B0688B034123}" type="presParOf" srcId="{2FF52F1F-E779-4C2E-BB18-8395070BEA70}" destId="{54C6404A-8CBB-4103-95A5-3F3C45835104}" srcOrd="1" destOrd="0" presId="urn:microsoft.com/office/officeart/2005/8/layout/vList3#2"/>
    <dgm:cxn modelId="{BD90E49B-0681-4B29-A99E-47ECCADBFAC0}" type="presParOf" srcId="{2FF52F1F-E779-4C2E-BB18-8395070BEA70}" destId="{05D934DD-3A68-4ABA-9A36-944FFAE1D8F7}" srcOrd="2" destOrd="0" presId="urn:microsoft.com/office/officeart/2005/8/layout/vList3#2"/>
    <dgm:cxn modelId="{58A245C7-A0E1-4E2E-8D3A-7B8762EADA46}" type="presParOf" srcId="{05D934DD-3A68-4ABA-9A36-944FFAE1D8F7}" destId="{416A2B02-72DE-4029-B354-F5284B209E80}" srcOrd="0" destOrd="0" presId="urn:microsoft.com/office/officeart/2005/8/layout/vList3#2"/>
    <dgm:cxn modelId="{09861B2C-DA0E-436D-B1D5-8C48D72C6CA2}" type="presParOf" srcId="{05D934DD-3A68-4ABA-9A36-944FFAE1D8F7}" destId="{67EC2226-BEEC-4461-95ED-FA94DB730E88}" srcOrd="1" destOrd="0" presId="urn:microsoft.com/office/officeart/2005/8/layout/vList3#2"/>
    <dgm:cxn modelId="{6EA3F245-2FBC-46AA-B566-09B5748A2125}" type="presParOf" srcId="{2FF52F1F-E779-4C2E-BB18-8395070BEA70}" destId="{63007B02-EDFF-442C-A291-9194C6B556B4}" srcOrd="3" destOrd="0" presId="urn:microsoft.com/office/officeart/2005/8/layout/vList3#2"/>
    <dgm:cxn modelId="{D2F0C991-D40C-405E-81EA-0CA8F4A03171}" type="presParOf" srcId="{2FF52F1F-E779-4C2E-BB18-8395070BEA70}" destId="{9518C1F3-E5E6-4D5E-9CB5-99624113A325}" srcOrd="4" destOrd="0" presId="urn:microsoft.com/office/officeart/2005/8/layout/vList3#2"/>
    <dgm:cxn modelId="{0FBD3847-E123-4723-B077-CBB94418AEDD}" type="presParOf" srcId="{9518C1F3-E5E6-4D5E-9CB5-99624113A325}" destId="{1FDC738E-BF47-43AD-B2B7-A5D18633A540}" srcOrd="0" destOrd="0" presId="urn:microsoft.com/office/officeart/2005/8/layout/vList3#2"/>
    <dgm:cxn modelId="{E69777EF-51E2-4885-AD02-4FC394657433}" type="presParOf" srcId="{9518C1F3-E5E6-4D5E-9CB5-99624113A325}" destId="{47D7A96E-0A23-4641-90F6-F93AFA471B2D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F0014-AA27-4BEB-9AE8-AA0DD61F354E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D8AFE598-666C-459C-BA33-24DEF6CCFA54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1. </a:t>
          </a:r>
          <a:r>
            <a:rPr lang="ru-RU" sz="1400" b="0" i="0" dirty="0" err="1" smtClean="0"/>
            <a:t>Сформированность</a:t>
          </a:r>
          <a:r>
            <a:rPr lang="ru-RU" sz="1400" b="0" i="0" dirty="0" smtClean="0"/>
            <a:t> представлений о личности первого космонавта, Ю. А. Гагарина, его первом полете в космос.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2. Понимание роли полета Ю. А. Гагарина в развитии космонавтики.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3. Чувство гордости за свою страну, ее героя.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4. Перенос детьми знаний о первом полете человека в космос в самостоятельные виды детской деятельности.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5. Проявление желания самостоятельно и совместно с взрослыми получать знания об истории первого полета в космос.</a:t>
          </a:r>
          <a:endParaRPr lang="ru-RU" sz="1400" b="0" i="0" dirty="0"/>
        </a:p>
      </dgm:t>
    </dgm:pt>
    <dgm:pt modelId="{99529648-B680-453F-ABBC-69DDA3D35E5C}" type="parTrans" cxnId="{DF0609B3-AAA4-4865-8EFA-0F0ADF4F7E17}">
      <dgm:prSet/>
      <dgm:spPr/>
      <dgm:t>
        <a:bodyPr/>
        <a:lstStyle/>
        <a:p>
          <a:endParaRPr lang="ru-RU"/>
        </a:p>
      </dgm:t>
    </dgm:pt>
    <dgm:pt modelId="{221F60D2-F63E-4C0C-9AA2-18864957595B}" type="sibTrans" cxnId="{DF0609B3-AAA4-4865-8EFA-0F0ADF4F7E17}">
      <dgm:prSet/>
      <dgm:spPr/>
      <dgm:t>
        <a:bodyPr/>
        <a:lstStyle/>
        <a:p>
          <a:endParaRPr lang="ru-RU"/>
        </a:p>
      </dgm:t>
    </dgm:pt>
    <dgm:pt modelId="{2E2C9A62-EFCD-4488-868D-B670EF84B40F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1. Осознанное отношение к необходимости получения детьми первоначальных представлений о вкладе нашей страны в освоение космического пространства, формированию чувства гордости за своих соотечественников.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2. Осознание потребности во взаимодействии с педагогами для развития ребенка.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3. Поддержание интереса к образовательному процессу.</a:t>
          </a:r>
          <a:endParaRPr lang="ru-RU" sz="1400" b="0" i="0" dirty="0"/>
        </a:p>
      </dgm:t>
    </dgm:pt>
    <dgm:pt modelId="{D5358404-E23F-4B41-903B-AF3478D1B97E}" type="parTrans" cxnId="{1C8F9512-C52A-4A7C-8182-2DE117D96644}">
      <dgm:prSet/>
      <dgm:spPr/>
      <dgm:t>
        <a:bodyPr/>
        <a:lstStyle/>
        <a:p>
          <a:endParaRPr lang="ru-RU"/>
        </a:p>
      </dgm:t>
    </dgm:pt>
    <dgm:pt modelId="{EE4FF02D-6EED-457A-9B33-49370DA3D19D}" type="sibTrans" cxnId="{1C8F9512-C52A-4A7C-8182-2DE117D96644}">
      <dgm:prSet/>
      <dgm:spPr/>
      <dgm:t>
        <a:bodyPr/>
        <a:lstStyle/>
        <a:p>
          <a:endParaRPr lang="ru-RU"/>
        </a:p>
      </dgm:t>
    </dgm:pt>
    <dgm:pt modelId="{EA39A8E3-9264-4D3C-B732-27ABAD938D4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1. Получение опыта взаимодействия с дошкольным учреждением.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2. </a:t>
          </a:r>
          <a:r>
            <a:rPr lang="ru-RU" sz="1400" b="0" i="0" dirty="0" err="1" smtClean="0"/>
            <a:t>Востребованность</a:t>
          </a:r>
          <a:r>
            <a:rPr lang="ru-RU" sz="1400" b="0" i="0" dirty="0" smtClean="0"/>
            <a:t> и повышения </a:t>
          </a:r>
          <a:r>
            <a:rPr lang="ru-RU" sz="1400" b="0" i="0" dirty="0" err="1" smtClean="0"/>
            <a:t>пимиджа</a:t>
          </a:r>
          <a:r>
            <a:rPr lang="ru-RU" sz="1400" b="0" i="0" dirty="0" smtClean="0"/>
            <a:t> учреждения среди родителей дошкольников и педагогов для образовательных целей.</a:t>
          </a:r>
          <a:endParaRPr lang="ru-RU" sz="1400" dirty="0"/>
        </a:p>
      </dgm:t>
    </dgm:pt>
    <dgm:pt modelId="{2B182DE5-C412-4B15-AC28-57CB39EFF453}" type="parTrans" cxnId="{24CF4AFA-1F79-4D65-B490-1D25E6E36DFA}">
      <dgm:prSet/>
      <dgm:spPr/>
      <dgm:t>
        <a:bodyPr/>
        <a:lstStyle/>
        <a:p>
          <a:endParaRPr lang="ru-RU"/>
        </a:p>
      </dgm:t>
    </dgm:pt>
    <dgm:pt modelId="{14D5E4AA-29A3-42DC-A9DF-5E76CFCDA474}" type="sibTrans" cxnId="{24CF4AFA-1F79-4D65-B490-1D25E6E36DFA}">
      <dgm:prSet/>
      <dgm:spPr/>
      <dgm:t>
        <a:bodyPr/>
        <a:lstStyle/>
        <a:p>
          <a:endParaRPr lang="ru-RU"/>
        </a:p>
      </dgm:t>
    </dgm:pt>
    <dgm:pt modelId="{870CEA41-25DD-4461-AC5A-A90FE710BC05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1. Расширение объема теоретических знаний по теме «Космос».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2. Умение поддерживать интересы дошкольников, используя современные образовательные технологии и образовательные средства.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0" i="0" dirty="0" smtClean="0"/>
            <a:t>3. Создание предметно-развивающей среды, позволяющей дошкольникам включаться в различные виды детской деятельности для получения и систематизации представлений о первом полете человека в космос.</a:t>
          </a:r>
          <a:endParaRPr lang="ru-RU" sz="1400" b="0" i="0" dirty="0"/>
        </a:p>
      </dgm:t>
    </dgm:pt>
    <dgm:pt modelId="{FE4798F7-CE95-41E2-95CB-667FDFE1B724}" type="parTrans" cxnId="{6891F6D0-0360-461C-A627-495E18370555}">
      <dgm:prSet/>
      <dgm:spPr/>
      <dgm:t>
        <a:bodyPr/>
        <a:lstStyle/>
        <a:p>
          <a:endParaRPr lang="ru-RU"/>
        </a:p>
      </dgm:t>
    </dgm:pt>
    <dgm:pt modelId="{3F0D97BE-736F-491B-88F1-DE50E869C04F}" type="sibTrans" cxnId="{6891F6D0-0360-461C-A627-495E18370555}">
      <dgm:prSet/>
      <dgm:spPr/>
      <dgm:t>
        <a:bodyPr/>
        <a:lstStyle/>
        <a:p>
          <a:endParaRPr lang="ru-RU"/>
        </a:p>
      </dgm:t>
    </dgm:pt>
    <dgm:pt modelId="{AC27945A-028E-4B48-AF3A-7E7B09CE8E24}" type="pres">
      <dgm:prSet presAssocID="{C16F0014-AA27-4BEB-9AE8-AA0DD61F354E}" presName="linearFlow" presStyleCnt="0">
        <dgm:presLayoutVars>
          <dgm:dir/>
          <dgm:resizeHandles val="exact"/>
        </dgm:presLayoutVars>
      </dgm:prSet>
      <dgm:spPr/>
    </dgm:pt>
    <dgm:pt modelId="{7BD69619-573F-405F-81F6-78A8A35E8766}" type="pres">
      <dgm:prSet presAssocID="{D8AFE598-666C-459C-BA33-24DEF6CCFA54}" presName="composite" presStyleCnt="0"/>
      <dgm:spPr/>
    </dgm:pt>
    <dgm:pt modelId="{C28A42E5-43EA-465E-8A69-2824800FEAF1}" type="pres">
      <dgm:prSet presAssocID="{D8AFE598-666C-459C-BA33-24DEF6CCFA54}" presName="imgShp" presStyleLbl="fgImgPlace1" presStyleIdx="0" presStyleCnt="4" custScaleX="102446" custScaleY="102446" custLinFactNeighborX="-75005" custLinFactNeighborY="-1922"/>
      <dgm:spPr/>
    </dgm:pt>
    <dgm:pt modelId="{0BAE06D3-01DB-45B3-B5A7-2F07A936B691}" type="pres">
      <dgm:prSet presAssocID="{D8AFE598-666C-459C-BA33-24DEF6CCFA54}" presName="txShp" presStyleLbl="node1" presStyleIdx="0" presStyleCnt="4" custScaleX="139487" custScaleY="165057" custLinFactNeighborX="11978" custLinFactNeighborY="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1496C-6FFB-4A92-9DE6-2625A02F7CDD}" type="pres">
      <dgm:prSet presAssocID="{221F60D2-F63E-4C0C-9AA2-18864957595B}" presName="spacing" presStyleCnt="0"/>
      <dgm:spPr/>
    </dgm:pt>
    <dgm:pt modelId="{403F4544-D9AD-45DD-9F5D-40BD40361AA8}" type="pres">
      <dgm:prSet presAssocID="{870CEA41-25DD-4461-AC5A-A90FE710BC05}" presName="composite" presStyleCnt="0"/>
      <dgm:spPr/>
    </dgm:pt>
    <dgm:pt modelId="{F4059F8E-0692-41D7-9633-68893160C997}" type="pres">
      <dgm:prSet presAssocID="{870CEA41-25DD-4461-AC5A-A90FE710BC05}" presName="imgShp" presStyleLbl="fgImgPlace1" presStyleIdx="1" presStyleCnt="4" custScaleX="102446" custScaleY="102446" custLinFactNeighborX="-76684" custLinFactNeighborY="137"/>
      <dgm:spPr/>
    </dgm:pt>
    <dgm:pt modelId="{7AD83715-B25A-4E12-9969-41752E1FD4AE}" type="pres">
      <dgm:prSet presAssocID="{870CEA41-25DD-4461-AC5A-A90FE710BC05}" presName="txShp" presStyleLbl="node1" presStyleIdx="1" presStyleCnt="4" custScaleX="139487" custScaleY="132894" custLinFactNeighborX="5417" custLinFactNeighborY="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FB65-5B30-4C20-8CC1-96B200CD23C1}" type="pres">
      <dgm:prSet presAssocID="{3F0D97BE-736F-491B-88F1-DE50E869C04F}" presName="spacing" presStyleCnt="0"/>
      <dgm:spPr/>
    </dgm:pt>
    <dgm:pt modelId="{ECD1C78B-59AD-41A5-8977-AF11AB8391EE}" type="pres">
      <dgm:prSet presAssocID="{2E2C9A62-EFCD-4488-868D-B670EF84B40F}" presName="composite" presStyleCnt="0"/>
      <dgm:spPr/>
    </dgm:pt>
    <dgm:pt modelId="{DF2715F3-4DF1-4DB7-B1C5-F0397B81A107}" type="pres">
      <dgm:prSet presAssocID="{2E2C9A62-EFCD-4488-868D-B670EF84B40F}" presName="imgShp" presStyleLbl="fgImgPlace1" presStyleIdx="2" presStyleCnt="4" custScaleX="102446" custScaleY="102446" custLinFactNeighborX="-75720" custLinFactNeighborY="-256"/>
      <dgm:spPr/>
    </dgm:pt>
    <dgm:pt modelId="{80108884-63A9-4933-8878-92D3EE68EB97}" type="pres">
      <dgm:prSet presAssocID="{2E2C9A62-EFCD-4488-868D-B670EF84B40F}" presName="txShp" presStyleLbl="node1" presStyleIdx="2" presStyleCnt="4" custScaleX="139487" custScaleY="105969" custLinFactNeighborX="5158" custLinFactNeighborY="-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5E318-8BDC-414C-AEE1-3397C5007269}" type="pres">
      <dgm:prSet presAssocID="{EE4FF02D-6EED-457A-9B33-49370DA3D19D}" presName="spacing" presStyleCnt="0"/>
      <dgm:spPr/>
    </dgm:pt>
    <dgm:pt modelId="{F9A67DD6-A775-48EF-9E65-4DC1C84BB4D0}" type="pres">
      <dgm:prSet presAssocID="{EA39A8E3-9264-4D3C-B732-27ABAD938D4A}" presName="composite" presStyleCnt="0"/>
      <dgm:spPr/>
    </dgm:pt>
    <dgm:pt modelId="{44EB1A82-BE50-45B6-A5F9-4496878A4592}" type="pres">
      <dgm:prSet presAssocID="{EA39A8E3-9264-4D3C-B732-27ABAD938D4A}" presName="imgShp" presStyleLbl="fgImgPlace1" presStyleIdx="3" presStyleCnt="4" custScaleX="102446" custScaleY="102446" custLinFactNeighborX="-76684" custLinFactNeighborY="-2320"/>
      <dgm:spPr/>
    </dgm:pt>
    <dgm:pt modelId="{11923D49-0590-41C3-B751-371388DDB243}" type="pres">
      <dgm:prSet presAssocID="{EA39A8E3-9264-4D3C-B732-27ABAD938D4A}" presName="txShp" presStyleLbl="node1" presStyleIdx="3" presStyleCnt="4" custScaleX="139487" custScaleY="81243" custLinFactNeighborX="9874" custLinFactNeighborY="-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814E7-98DD-436B-8E4E-3B0A5728C217}" type="presOf" srcId="{870CEA41-25DD-4461-AC5A-A90FE710BC05}" destId="{7AD83715-B25A-4E12-9969-41752E1FD4AE}" srcOrd="0" destOrd="0" presId="urn:microsoft.com/office/officeart/2005/8/layout/vList3#3"/>
    <dgm:cxn modelId="{1C8F9512-C52A-4A7C-8182-2DE117D96644}" srcId="{C16F0014-AA27-4BEB-9AE8-AA0DD61F354E}" destId="{2E2C9A62-EFCD-4488-868D-B670EF84B40F}" srcOrd="2" destOrd="0" parTransId="{D5358404-E23F-4B41-903B-AF3478D1B97E}" sibTransId="{EE4FF02D-6EED-457A-9B33-49370DA3D19D}"/>
    <dgm:cxn modelId="{FBE61651-E4DD-44A0-8CFB-7615F442FFAC}" type="presOf" srcId="{D8AFE598-666C-459C-BA33-24DEF6CCFA54}" destId="{0BAE06D3-01DB-45B3-B5A7-2F07A936B691}" srcOrd="0" destOrd="0" presId="urn:microsoft.com/office/officeart/2005/8/layout/vList3#3"/>
    <dgm:cxn modelId="{DF0609B3-AAA4-4865-8EFA-0F0ADF4F7E17}" srcId="{C16F0014-AA27-4BEB-9AE8-AA0DD61F354E}" destId="{D8AFE598-666C-459C-BA33-24DEF6CCFA54}" srcOrd="0" destOrd="0" parTransId="{99529648-B680-453F-ABBC-69DDA3D35E5C}" sibTransId="{221F60D2-F63E-4C0C-9AA2-18864957595B}"/>
    <dgm:cxn modelId="{5209E28A-AE18-45BE-9ED8-CDB180BE6752}" type="presOf" srcId="{C16F0014-AA27-4BEB-9AE8-AA0DD61F354E}" destId="{AC27945A-028E-4B48-AF3A-7E7B09CE8E24}" srcOrd="0" destOrd="0" presId="urn:microsoft.com/office/officeart/2005/8/layout/vList3#3"/>
    <dgm:cxn modelId="{7C9AB3EF-2C97-40DF-A693-B0CD5E9215B6}" type="presOf" srcId="{EA39A8E3-9264-4D3C-B732-27ABAD938D4A}" destId="{11923D49-0590-41C3-B751-371388DDB243}" srcOrd="0" destOrd="0" presId="urn:microsoft.com/office/officeart/2005/8/layout/vList3#3"/>
    <dgm:cxn modelId="{24CF4AFA-1F79-4D65-B490-1D25E6E36DFA}" srcId="{C16F0014-AA27-4BEB-9AE8-AA0DD61F354E}" destId="{EA39A8E3-9264-4D3C-B732-27ABAD938D4A}" srcOrd="3" destOrd="0" parTransId="{2B182DE5-C412-4B15-AC28-57CB39EFF453}" sibTransId="{14D5E4AA-29A3-42DC-A9DF-5E76CFCDA474}"/>
    <dgm:cxn modelId="{AD363AD0-BF16-4804-AF17-134702DC4D1F}" type="presOf" srcId="{2E2C9A62-EFCD-4488-868D-B670EF84B40F}" destId="{80108884-63A9-4933-8878-92D3EE68EB97}" srcOrd="0" destOrd="0" presId="urn:microsoft.com/office/officeart/2005/8/layout/vList3#3"/>
    <dgm:cxn modelId="{6891F6D0-0360-461C-A627-495E18370555}" srcId="{C16F0014-AA27-4BEB-9AE8-AA0DD61F354E}" destId="{870CEA41-25DD-4461-AC5A-A90FE710BC05}" srcOrd="1" destOrd="0" parTransId="{FE4798F7-CE95-41E2-95CB-667FDFE1B724}" sibTransId="{3F0D97BE-736F-491B-88F1-DE50E869C04F}"/>
    <dgm:cxn modelId="{B5A636E0-AC5C-4BB6-BF33-9A62FBB2D72A}" type="presParOf" srcId="{AC27945A-028E-4B48-AF3A-7E7B09CE8E24}" destId="{7BD69619-573F-405F-81F6-78A8A35E8766}" srcOrd="0" destOrd="0" presId="urn:microsoft.com/office/officeart/2005/8/layout/vList3#3"/>
    <dgm:cxn modelId="{6BA75282-1A12-47F7-BEC8-D62E1EA52CFA}" type="presParOf" srcId="{7BD69619-573F-405F-81F6-78A8A35E8766}" destId="{C28A42E5-43EA-465E-8A69-2824800FEAF1}" srcOrd="0" destOrd="0" presId="urn:microsoft.com/office/officeart/2005/8/layout/vList3#3"/>
    <dgm:cxn modelId="{139C6A92-C9BE-410C-9D5B-49509803106E}" type="presParOf" srcId="{7BD69619-573F-405F-81F6-78A8A35E8766}" destId="{0BAE06D3-01DB-45B3-B5A7-2F07A936B691}" srcOrd="1" destOrd="0" presId="urn:microsoft.com/office/officeart/2005/8/layout/vList3#3"/>
    <dgm:cxn modelId="{B845FDE8-C50E-4AFF-B9D9-F3B1DCE9249E}" type="presParOf" srcId="{AC27945A-028E-4B48-AF3A-7E7B09CE8E24}" destId="{2881496C-6FFB-4A92-9DE6-2625A02F7CDD}" srcOrd="1" destOrd="0" presId="urn:microsoft.com/office/officeart/2005/8/layout/vList3#3"/>
    <dgm:cxn modelId="{B6AABF83-B78A-4CA2-8E9E-BD314D2823D4}" type="presParOf" srcId="{AC27945A-028E-4B48-AF3A-7E7B09CE8E24}" destId="{403F4544-D9AD-45DD-9F5D-40BD40361AA8}" srcOrd="2" destOrd="0" presId="urn:microsoft.com/office/officeart/2005/8/layout/vList3#3"/>
    <dgm:cxn modelId="{C183E22A-0CE5-461E-A154-F4322903BFED}" type="presParOf" srcId="{403F4544-D9AD-45DD-9F5D-40BD40361AA8}" destId="{F4059F8E-0692-41D7-9633-68893160C997}" srcOrd="0" destOrd="0" presId="urn:microsoft.com/office/officeart/2005/8/layout/vList3#3"/>
    <dgm:cxn modelId="{4A36D44C-9AC4-4F30-A0BA-82F47E9F6565}" type="presParOf" srcId="{403F4544-D9AD-45DD-9F5D-40BD40361AA8}" destId="{7AD83715-B25A-4E12-9969-41752E1FD4AE}" srcOrd="1" destOrd="0" presId="urn:microsoft.com/office/officeart/2005/8/layout/vList3#3"/>
    <dgm:cxn modelId="{44684E1E-92F8-4150-830B-391F16C24E01}" type="presParOf" srcId="{AC27945A-028E-4B48-AF3A-7E7B09CE8E24}" destId="{2D6AFB65-5B30-4C20-8CC1-96B200CD23C1}" srcOrd="3" destOrd="0" presId="urn:microsoft.com/office/officeart/2005/8/layout/vList3#3"/>
    <dgm:cxn modelId="{414668D5-ECC0-4ABC-AB31-0F41501B50E4}" type="presParOf" srcId="{AC27945A-028E-4B48-AF3A-7E7B09CE8E24}" destId="{ECD1C78B-59AD-41A5-8977-AF11AB8391EE}" srcOrd="4" destOrd="0" presId="urn:microsoft.com/office/officeart/2005/8/layout/vList3#3"/>
    <dgm:cxn modelId="{9CAD2055-0D85-42DF-9769-F9EA0AFAAFEB}" type="presParOf" srcId="{ECD1C78B-59AD-41A5-8977-AF11AB8391EE}" destId="{DF2715F3-4DF1-4DB7-B1C5-F0397B81A107}" srcOrd="0" destOrd="0" presId="urn:microsoft.com/office/officeart/2005/8/layout/vList3#3"/>
    <dgm:cxn modelId="{D49D8641-6E3F-4C46-A768-0E6FCAB1F927}" type="presParOf" srcId="{ECD1C78B-59AD-41A5-8977-AF11AB8391EE}" destId="{80108884-63A9-4933-8878-92D3EE68EB97}" srcOrd="1" destOrd="0" presId="urn:microsoft.com/office/officeart/2005/8/layout/vList3#3"/>
    <dgm:cxn modelId="{60832802-B038-4ECF-99DC-01B65B923407}" type="presParOf" srcId="{AC27945A-028E-4B48-AF3A-7E7B09CE8E24}" destId="{13C5E318-8BDC-414C-AEE1-3397C5007269}" srcOrd="5" destOrd="0" presId="urn:microsoft.com/office/officeart/2005/8/layout/vList3#3"/>
    <dgm:cxn modelId="{27B2DEE3-5A59-4DAC-A971-A15EECF049B9}" type="presParOf" srcId="{AC27945A-028E-4B48-AF3A-7E7B09CE8E24}" destId="{F9A67DD6-A775-48EF-9E65-4DC1C84BB4D0}" srcOrd="6" destOrd="0" presId="urn:microsoft.com/office/officeart/2005/8/layout/vList3#3"/>
    <dgm:cxn modelId="{991AB2AD-8FD1-4DCA-86B4-B3020C19B0DC}" type="presParOf" srcId="{F9A67DD6-A775-48EF-9E65-4DC1C84BB4D0}" destId="{44EB1A82-BE50-45B6-A5F9-4496878A4592}" srcOrd="0" destOrd="0" presId="urn:microsoft.com/office/officeart/2005/8/layout/vList3#3"/>
    <dgm:cxn modelId="{AA8D04F5-83DD-42AF-94AA-51C13207CC82}" type="presParOf" srcId="{F9A67DD6-A775-48EF-9E65-4DC1C84BB4D0}" destId="{11923D49-0590-41C3-B751-371388DDB243}" srcOrd="1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B60B1-8D87-40EB-8D88-7DD88BC7F543}">
      <dsp:nvSpPr>
        <dsp:cNvPr id="0" name=""/>
        <dsp:cNvSpPr/>
      </dsp:nvSpPr>
      <dsp:spPr>
        <a:xfrm rot="10800000">
          <a:off x="1523664" y="191188"/>
          <a:ext cx="7200013" cy="1638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4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/>
            <a:t>· </a:t>
          </a:r>
          <a:r>
            <a:rPr lang="ru-RU" sz="1600" b="0" i="0" kern="1200" dirty="0" smtClean="0"/>
            <a:t>формировать представление детей старшего дошкольного возраста об истории первого полета Ю. А. Гагарина в космос;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kern="1200" dirty="0" smtClean="0"/>
            <a:t>· </a:t>
          </a:r>
          <a:r>
            <a:rPr lang="ru-RU" sz="1600" b="0" i="0" kern="1200" dirty="0" smtClean="0"/>
            <a:t>обогащать и активизировать словарь детей по теме «</a:t>
          </a:r>
          <a:r>
            <a:rPr lang="ru-RU" sz="1600" b="0" i="0" kern="1200" dirty="0" smtClean="0"/>
            <a:t>Космос».</a:t>
          </a:r>
          <a:endParaRPr lang="ru-RU" sz="1600" kern="1200" dirty="0"/>
        </a:p>
      </dsp:txBody>
      <dsp:txXfrm rot="10800000">
        <a:off x="1933255" y="191188"/>
        <a:ext cx="6790422" cy="1638365"/>
      </dsp:txXfrm>
    </dsp:sp>
    <dsp:sp modelId="{9B8BA68B-5644-47BD-BF59-917C9999A605}">
      <dsp:nvSpPr>
        <dsp:cNvPr id="0" name=""/>
        <dsp:cNvSpPr/>
      </dsp:nvSpPr>
      <dsp:spPr>
        <a:xfrm>
          <a:off x="117782" y="136566"/>
          <a:ext cx="1747586" cy="17475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C2226-BEEC-4461-95ED-FA94DB730E88}">
      <dsp:nvSpPr>
        <dsp:cNvPr id="0" name=""/>
        <dsp:cNvSpPr/>
      </dsp:nvSpPr>
      <dsp:spPr>
        <a:xfrm rot="10800000">
          <a:off x="1519261" y="2226195"/>
          <a:ext cx="7200013" cy="1638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48" tIns="243840" rIns="455168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10800000">
        <a:off x="1928852" y="2226195"/>
        <a:ext cx="6790422" cy="1638365"/>
      </dsp:txXfrm>
    </dsp:sp>
    <dsp:sp modelId="{416A2B02-72DE-4029-B354-F5284B209E80}">
      <dsp:nvSpPr>
        <dsp:cNvPr id="0" name=""/>
        <dsp:cNvSpPr/>
      </dsp:nvSpPr>
      <dsp:spPr>
        <a:xfrm>
          <a:off x="67499" y="2134925"/>
          <a:ext cx="1743201" cy="17432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A96E-0A23-4641-90F6-F93AFA471B2D}">
      <dsp:nvSpPr>
        <dsp:cNvPr id="0" name=""/>
        <dsp:cNvSpPr/>
      </dsp:nvSpPr>
      <dsp:spPr>
        <a:xfrm rot="10800000">
          <a:off x="1507017" y="4239746"/>
          <a:ext cx="7200013" cy="1638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48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· стимулировать и поддерживать интерес к истории первого полета человека в </a:t>
          </a:r>
          <a:r>
            <a:rPr lang="ru-RU" sz="1600" b="0" i="0" kern="1200" dirty="0" smtClean="0"/>
            <a:t>космос;</a:t>
          </a:r>
          <a:endParaRPr lang="ru-RU" sz="1600" b="0" i="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· воспитывать любовь к Родине, чувство гордости за достижения страны в области освоения космоса, чувство </a:t>
          </a:r>
          <a:r>
            <a:rPr lang="ru-RU" sz="1600" b="0" i="0" kern="1200" dirty="0" smtClean="0"/>
            <a:t>патриотизма;</a:t>
          </a:r>
          <a:endParaRPr lang="ru-RU" sz="1600" b="0" i="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· совершенствовать стиль партнерских взаимоотношений между всеми участниками образовательного процесса.</a:t>
          </a:r>
          <a:endParaRPr lang="ru-RU" sz="1500" kern="1200" dirty="0"/>
        </a:p>
      </dsp:txBody>
      <dsp:txXfrm rot="10800000">
        <a:off x="1916608" y="4239746"/>
        <a:ext cx="6790422" cy="1638365"/>
      </dsp:txXfrm>
    </dsp:sp>
    <dsp:sp modelId="{1FDC738E-BF47-43AD-B2B7-A5D18633A540}">
      <dsp:nvSpPr>
        <dsp:cNvPr id="0" name=""/>
        <dsp:cNvSpPr/>
      </dsp:nvSpPr>
      <dsp:spPr>
        <a:xfrm>
          <a:off x="79848" y="4091037"/>
          <a:ext cx="1728002" cy="17280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E06D3-01DB-45B3-B5A7-2F07A936B691}">
      <dsp:nvSpPr>
        <dsp:cNvPr id="0" name=""/>
        <dsp:cNvSpPr/>
      </dsp:nvSpPr>
      <dsp:spPr>
        <a:xfrm rot="10800000">
          <a:off x="646373" y="12177"/>
          <a:ext cx="8280023" cy="1740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7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1. </a:t>
          </a:r>
          <a:r>
            <a:rPr lang="ru-RU" sz="1400" b="0" i="0" kern="1200" dirty="0" err="1" smtClean="0"/>
            <a:t>Сформированность</a:t>
          </a:r>
          <a:r>
            <a:rPr lang="ru-RU" sz="1400" b="0" i="0" kern="1200" dirty="0" smtClean="0"/>
            <a:t> представлений о личности первого космонавта, Ю. А. Гагарина, его первом полете в космос.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2. Понимание роли полета Ю. А. Гагарина в развитии космонавтики.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3. Чувство гордости за свою страну, ее героя.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4. Перенос детьми знаний о первом полете человека в космос в самостоятельные виды детской деятельности.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5. Проявление желания самостоятельно и совместно с взрослыми получать знания об истории первого полета в космос.</a:t>
          </a:r>
          <a:endParaRPr lang="ru-RU" sz="1400" b="0" i="0" kern="1200" dirty="0"/>
        </a:p>
      </dsp:txBody>
      <dsp:txXfrm rot="10800000">
        <a:off x="1081386" y="12177"/>
        <a:ext cx="7845010" cy="1740051"/>
      </dsp:txXfrm>
    </dsp:sp>
    <dsp:sp modelId="{C28A42E5-43EA-465E-8A69-2824800FEAF1}">
      <dsp:nvSpPr>
        <dsp:cNvPr id="0" name=""/>
        <dsp:cNvSpPr/>
      </dsp:nvSpPr>
      <dsp:spPr>
        <a:xfrm>
          <a:off x="164459" y="310124"/>
          <a:ext cx="1079998" cy="10799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83715-B25A-4E12-9969-41752E1FD4AE}">
      <dsp:nvSpPr>
        <dsp:cNvPr id="0" name=""/>
        <dsp:cNvSpPr/>
      </dsp:nvSpPr>
      <dsp:spPr>
        <a:xfrm rot="10800000">
          <a:off x="644742" y="2056598"/>
          <a:ext cx="8280023" cy="14009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7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1. Расширение объема теоретических знаний по теме «Космос».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2. Умение поддерживать интересы дошкольников, используя современные образовательные технологии и образовательные средства.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3. Создание предметно-развивающей среды, позволяющей дошкольникам включаться в различные виды детской деятельности для получения и систематизации представлений о первом полете человека в космос.</a:t>
          </a:r>
          <a:endParaRPr lang="ru-RU" sz="1400" b="0" i="0" kern="1200" dirty="0"/>
        </a:p>
      </dsp:txBody>
      <dsp:txXfrm rot="10800000">
        <a:off x="994988" y="2056598"/>
        <a:ext cx="7929777" cy="1400985"/>
      </dsp:txXfrm>
    </dsp:sp>
    <dsp:sp modelId="{F4059F8E-0692-41D7-9633-68893160C997}">
      <dsp:nvSpPr>
        <dsp:cNvPr id="0" name=""/>
        <dsp:cNvSpPr/>
      </dsp:nvSpPr>
      <dsp:spPr>
        <a:xfrm>
          <a:off x="146759" y="2217039"/>
          <a:ext cx="1079998" cy="10799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08884-63A9-4933-8878-92D3EE68EB97}">
      <dsp:nvSpPr>
        <dsp:cNvPr id="0" name=""/>
        <dsp:cNvSpPr/>
      </dsp:nvSpPr>
      <dsp:spPr>
        <a:xfrm rot="10800000">
          <a:off x="629368" y="3768078"/>
          <a:ext cx="8280023" cy="11171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7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1. Осознанное отношение к необходимости получения детьми первоначальных представлений о вкладе нашей страны в освоение космического пространства, формированию чувства гордости за своих соотечественников.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2. Осознание потребности во взаимодействии с педагогами для развития ребенка.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3. Поддержание интереса к образовательному процессу.</a:t>
          </a:r>
          <a:endParaRPr lang="ru-RU" sz="1400" b="0" i="0" kern="1200" dirty="0"/>
        </a:p>
      </dsp:txBody>
      <dsp:txXfrm rot="10800000">
        <a:off x="908652" y="3768078"/>
        <a:ext cx="8000739" cy="1117138"/>
      </dsp:txXfrm>
    </dsp:sp>
    <dsp:sp modelId="{DF2715F3-4DF1-4DB7-B1C5-F0397B81A107}">
      <dsp:nvSpPr>
        <dsp:cNvPr id="0" name=""/>
        <dsp:cNvSpPr/>
      </dsp:nvSpPr>
      <dsp:spPr>
        <a:xfrm>
          <a:off x="156922" y="3786648"/>
          <a:ext cx="1079998" cy="10799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3D49-0590-41C3-B751-371388DDB243}">
      <dsp:nvSpPr>
        <dsp:cNvPr id="0" name=""/>
        <dsp:cNvSpPr/>
      </dsp:nvSpPr>
      <dsp:spPr>
        <a:xfrm rot="10800000">
          <a:off x="646373" y="5308454"/>
          <a:ext cx="8280023" cy="8564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7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1. Получение опыта взаимодействия с дошкольным учреждением.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/>
            <a:t>2. </a:t>
          </a:r>
          <a:r>
            <a:rPr lang="ru-RU" sz="1400" b="0" i="0" kern="1200" dirty="0" err="1" smtClean="0"/>
            <a:t>Востребованность</a:t>
          </a:r>
          <a:r>
            <a:rPr lang="ru-RU" sz="1400" b="0" i="0" kern="1200" dirty="0" smtClean="0"/>
            <a:t> и повышения престижа учреждения среди родителей дошкольников и педагогов для образовательных целей.</a:t>
          </a:r>
          <a:endParaRPr lang="ru-RU" sz="1400" kern="1200" dirty="0"/>
        </a:p>
      </dsp:txBody>
      <dsp:txXfrm rot="10800000">
        <a:off x="860491" y="5308454"/>
        <a:ext cx="8065905" cy="856474"/>
      </dsp:txXfrm>
    </dsp:sp>
    <dsp:sp modelId="{44EB1A82-BE50-45B6-A5F9-4496878A4592}">
      <dsp:nvSpPr>
        <dsp:cNvPr id="0" name=""/>
        <dsp:cNvSpPr/>
      </dsp:nvSpPr>
      <dsp:spPr>
        <a:xfrm>
          <a:off x="146759" y="5178148"/>
          <a:ext cx="1079998" cy="10799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D68D-01DC-4C2E-8BAF-7A8C077AA1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34ED1-F07C-45B2-ADBF-CD6C5E5325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vostik.ru/?utm_source=sendpulse&amp;utm_medium=email&amp;utm_campaign=main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to=https://padlet.com/mihryakovak/tq8tvsyw1xomlr7g&amp;cc_key=" TargetMode="External"/><Relationship Id="rId5" Type="http://schemas.openxmlformats.org/officeDocument/2006/relationships/hyperlink" Target="https://forms.gle/3M9NJi2bcDUaPAPp9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0pxIG7Jq4s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i0-WSG2mLE" TargetMode="External"/><Relationship Id="rId5" Type="http://schemas.openxmlformats.org/officeDocument/2006/relationships/hyperlink" Target="https://kazancevaig.wixsite.com/museumschool3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90;&#1103;\Desktop\&#1055;&#1077;&#1088;&#1074;&#1099;&#1081;%20&#1087;&#1086;&#1083;&#1077;&#1090;%20&#1080;&#1090;&#1086;&#1075;.mp4" TargetMode="External"/><Relationship Id="rId6" Type="http://schemas.openxmlformats.org/officeDocument/2006/relationships/hyperlink" Target="https://youtu.be/MGScOJeexVI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6673"/>
            <a:ext cx="7772400" cy="1356528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FF6600"/>
                </a:solidFill>
              </a:rPr>
              <a:t>«Первый полет»</a:t>
            </a:r>
            <a:endParaRPr lang="ru-RU" sz="5000" b="1" dirty="0">
              <a:solidFill>
                <a:srgbClr val="FF66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 flipH="1">
            <a:off x="5878286" y="3320143"/>
            <a:ext cx="576943" cy="269044"/>
          </a:xfrm>
        </p:spPr>
        <p:txBody>
          <a:bodyPr>
            <a:normAutofit fontScale="62500" lnSpcReduction="2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8"/>
          <p:cNvSpPr txBox="1">
            <a:spLocks/>
          </p:cNvSpPr>
          <p:nvPr/>
        </p:nvSpPr>
        <p:spPr>
          <a:xfrm>
            <a:off x="2408550" y="577056"/>
            <a:ext cx="4326902" cy="47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МАДОУ «Радость» СП д/с № 99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8"/>
          <p:cNvSpPr txBox="1">
            <a:spLocks/>
          </p:cNvSpPr>
          <p:nvPr/>
        </p:nvSpPr>
        <p:spPr>
          <a:xfrm>
            <a:off x="1676849" y="3599916"/>
            <a:ext cx="4029958" cy="159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chemeClr val="bg1"/>
                </a:solidFill>
              </a:rPr>
              <a:t>Разработчики проекта: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1"/>
                </a:solidFill>
              </a:rPr>
              <a:t>старший воспитатель, </a:t>
            </a:r>
            <a:r>
              <a:rPr lang="ru-RU" sz="1600" i="1" dirty="0" err="1" smtClean="0">
                <a:solidFill>
                  <a:schemeClr val="bg1"/>
                </a:solidFill>
              </a:rPr>
              <a:t>Перевалова</a:t>
            </a:r>
            <a:r>
              <a:rPr lang="ru-RU" sz="1600" i="1" dirty="0" smtClean="0">
                <a:solidFill>
                  <a:schemeClr val="bg1"/>
                </a:solidFill>
              </a:rPr>
              <a:t> Е. А.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1"/>
                </a:solidFill>
              </a:rPr>
              <a:t>воспитатели: Попова Т. Г.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1"/>
                </a:solidFill>
              </a:rPr>
              <a:t>                             Бондаренко И. 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1600" i="1" dirty="0" err="1" smtClean="0">
                <a:solidFill>
                  <a:schemeClr val="bg1"/>
                </a:solidFill>
              </a:rPr>
              <a:t>Адиева</a:t>
            </a:r>
            <a:r>
              <a:rPr lang="ru-RU" sz="1600" i="1" dirty="0" smtClean="0">
                <a:solidFill>
                  <a:schemeClr val="bg1"/>
                </a:solidFill>
              </a:rPr>
              <a:t> Е. Т.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829" y="1240972"/>
            <a:ext cx="450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Номинация: свободная тема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«Мой авторский проект»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499"/>
            <a:ext cx="4265907" cy="5279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13969"/>
                </a:solidFill>
                <a:latin typeface="+mn-lt"/>
              </a:rPr>
              <a:t>Основной этап </a:t>
            </a:r>
            <a:endParaRPr lang="ru-RU" sz="2800" b="1" dirty="0">
              <a:solidFill>
                <a:srgbClr val="213969"/>
              </a:solidFill>
              <a:latin typeface="+mn-lt"/>
            </a:endParaRPr>
          </a:p>
        </p:txBody>
      </p:sp>
      <p:pic>
        <p:nvPicPr>
          <p:cNvPr id="5" name="Содержимое 4" descr="Снимок экрана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26"/>
          <a:stretch>
            <a:fillRect/>
          </a:stretch>
        </p:blipFill>
        <p:spPr>
          <a:xfrm>
            <a:off x="148668" y="2007909"/>
            <a:ext cx="4552771" cy="2460395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39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Реализация проекта</a:t>
            </a:r>
            <a:endParaRPr lang="ru-RU" dirty="0">
              <a:solidFill>
                <a:srgbClr val="2139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74656"/>
            <a:ext cx="451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Путешествие с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Чевостиком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по маршруту «Загадочный космос». История самого знаменитого космонавта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00" y="4468305"/>
            <a:ext cx="364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https://chevostik.ru/?utm_source=sendpulse&amp;utm_medium=email&amp;utm_campaign=main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7670" y="131976"/>
            <a:ext cx="376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Интерактивная викторина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«День Космонавтики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Снимок экрана (7).png"/>
          <p:cNvPicPr>
            <a:picLocks noChangeAspect="1"/>
          </p:cNvPicPr>
          <p:nvPr/>
        </p:nvPicPr>
        <p:blipFill>
          <a:blip r:embed="rId4" cstate="print"/>
          <a:srcRect t="4227"/>
          <a:stretch>
            <a:fillRect/>
          </a:stretch>
        </p:blipFill>
        <p:spPr>
          <a:xfrm>
            <a:off x="4807670" y="794374"/>
            <a:ext cx="4194928" cy="2259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7290" y="3054283"/>
            <a:ext cx="3214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https://forms.gle/3M9NJi2bcDUaPAPp9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4037" y="3327662"/>
            <a:ext cx="418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Выставка семейного творчества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«Встреча с космосом»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5951" y="6136850"/>
            <a:ext cx="309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https://padlet.com/mihryakovak/tq8tvsyw1xomlr7g</a:t>
            </a:r>
            <a:endParaRPr lang="ru-RU" sz="1400" dirty="0"/>
          </a:p>
        </p:txBody>
      </p:sp>
      <p:pic>
        <p:nvPicPr>
          <p:cNvPr id="14" name="Рисунок 13" descr="Снимок экрана (8).png"/>
          <p:cNvPicPr>
            <a:picLocks noChangeAspect="1"/>
          </p:cNvPicPr>
          <p:nvPr/>
        </p:nvPicPr>
        <p:blipFill>
          <a:blip r:embed="rId7" cstate="print"/>
          <a:srcRect t="4593"/>
          <a:stretch>
            <a:fillRect/>
          </a:stretch>
        </p:blipFill>
        <p:spPr>
          <a:xfrm>
            <a:off x="4807670" y="3973993"/>
            <a:ext cx="4098191" cy="219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10412_09221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7248" b="7781"/>
          <a:stretch/>
        </p:blipFill>
        <p:spPr>
          <a:xfrm>
            <a:off x="686901" y="770930"/>
            <a:ext cx="2860489" cy="1822953"/>
          </a:xfrm>
        </p:spPr>
      </p:pic>
      <p:pic>
        <p:nvPicPr>
          <p:cNvPr id="7" name="Рисунок 6" descr="IMG_20210412_092316.jpg"/>
          <p:cNvPicPr>
            <a:picLocks noChangeAspect="1"/>
          </p:cNvPicPr>
          <p:nvPr/>
        </p:nvPicPr>
        <p:blipFill rotWithShape="1">
          <a:blip r:embed="rId3" cstate="print"/>
          <a:srcRect t="9611" b="9916"/>
          <a:stretch/>
        </p:blipFill>
        <p:spPr>
          <a:xfrm rot="21104101">
            <a:off x="3483027" y="1112119"/>
            <a:ext cx="3041987" cy="1835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218"/>
            <a:ext cx="8234591" cy="4516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13969"/>
                </a:solidFill>
                <a:latin typeface="+mn-lt"/>
              </a:rPr>
              <a:t>Основной этап </a:t>
            </a:r>
            <a:endParaRPr lang="ru-RU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3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Реализация проекта</a:t>
            </a:r>
            <a:endParaRPr lang="ru-RU" dirty="0">
              <a:solidFill>
                <a:srgbClr val="2139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830" y="0"/>
            <a:ext cx="467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Виртуальная экскурсия в музей авиации и космонавтики МБОУ СОШ № 3 «Первопроходец вселенной»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IMG_20210412_092538.jpg"/>
          <p:cNvPicPr>
            <a:picLocks noChangeAspect="1"/>
          </p:cNvPicPr>
          <p:nvPr/>
        </p:nvPicPr>
        <p:blipFill rotWithShape="1">
          <a:blip r:embed="rId4" cstate="print"/>
          <a:srcRect t="13329" b="11445"/>
          <a:stretch/>
        </p:blipFill>
        <p:spPr>
          <a:xfrm>
            <a:off x="6151536" y="895379"/>
            <a:ext cx="2896961" cy="1634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7515" y="2557790"/>
            <a:ext cx="207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https://kazancevaig.wixsite.com/museumschool3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13" y="2593883"/>
            <a:ext cx="376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Мастер-класс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от семьи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Карабановых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«Ракета»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378" y="6194783"/>
            <a:ext cx="328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hlinkClick r:id="rId6"/>
              </a:rPr>
              <a:t>https://www.youtube.com/watch?v=Yi0-WSG2mLE</a:t>
            </a:r>
            <a:endParaRPr lang="ru-RU" sz="1400" dirty="0"/>
          </a:p>
        </p:txBody>
      </p:sp>
      <p:pic>
        <p:nvPicPr>
          <p:cNvPr id="13" name="Рисунок 12" descr="Снимок экрана (11).png"/>
          <p:cNvPicPr>
            <a:picLocks noChangeAspect="1"/>
          </p:cNvPicPr>
          <p:nvPr/>
        </p:nvPicPr>
        <p:blipFill>
          <a:blip r:embed="rId7" cstate="print"/>
          <a:srcRect t="4410" r="32887"/>
          <a:stretch>
            <a:fillRect/>
          </a:stretch>
        </p:blipFill>
        <p:spPr>
          <a:xfrm>
            <a:off x="169682" y="3256866"/>
            <a:ext cx="3667026" cy="29379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7097" y="3120273"/>
            <a:ext cx="396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Литературная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видеооткрытка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- поздравление с Днем космонавтики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2317" y="6410226"/>
            <a:ext cx="3996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https://www.youtube.com/watch?v=E0pxIG7Jq4s</a:t>
            </a:r>
            <a:endParaRPr lang="ru-RU" sz="1400" dirty="0"/>
          </a:p>
        </p:txBody>
      </p:sp>
      <p:pic>
        <p:nvPicPr>
          <p:cNvPr id="16" name="Рисунок 15" descr="Снимок экрана (12).png"/>
          <p:cNvPicPr>
            <a:picLocks noChangeAspect="1"/>
          </p:cNvPicPr>
          <p:nvPr/>
        </p:nvPicPr>
        <p:blipFill>
          <a:blip r:embed="rId9" cstate="print"/>
          <a:srcRect t="4227"/>
          <a:stretch>
            <a:fillRect/>
          </a:stretch>
        </p:blipFill>
        <p:spPr>
          <a:xfrm>
            <a:off x="4496584" y="3766605"/>
            <a:ext cx="4493139" cy="258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365"/>
            <a:ext cx="7839635" cy="432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13969"/>
                </a:solidFill>
                <a:latin typeface="+mn-lt"/>
              </a:rPr>
              <a:t>Основной этап </a:t>
            </a:r>
            <a:endParaRPr lang="ru-RU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Реализация проекта</a:t>
            </a:r>
            <a:endParaRPr lang="ru-RU" dirty="0">
              <a:solidFill>
                <a:srgbClr val="2139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026" y="184666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Соревнование по запуску ракет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IMG_20210412_111701.jpg"/>
          <p:cNvPicPr>
            <a:picLocks noChangeAspect="1"/>
          </p:cNvPicPr>
          <p:nvPr/>
        </p:nvPicPr>
        <p:blipFill rotWithShape="1">
          <a:blip r:embed="rId2" cstate="print"/>
          <a:srcRect t="25226"/>
          <a:stretch/>
        </p:blipFill>
        <p:spPr>
          <a:xfrm>
            <a:off x="5359026" y="2425384"/>
            <a:ext cx="3614207" cy="2026873"/>
          </a:xfrm>
          <a:prstGeom prst="rect">
            <a:avLst/>
          </a:prstGeom>
        </p:spPr>
      </p:pic>
      <p:pic>
        <p:nvPicPr>
          <p:cNvPr id="6" name="Содержимое 5" descr="IMG_20210412_113609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9793"/>
          <a:stretch/>
        </p:blipFill>
        <p:spPr>
          <a:xfrm>
            <a:off x="3885957" y="553998"/>
            <a:ext cx="3026631" cy="2047688"/>
          </a:xfrm>
        </p:spPr>
      </p:pic>
      <p:pic>
        <p:nvPicPr>
          <p:cNvPr id="9" name="Рисунок 8" descr="IMG_20210412_113638.jpg"/>
          <p:cNvPicPr>
            <a:picLocks noChangeAspect="1"/>
          </p:cNvPicPr>
          <p:nvPr/>
        </p:nvPicPr>
        <p:blipFill rotWithShape="1">
          <a:blip r:embed="rId4" cstate="print"/>
          <a:srcRect t="12246"/>
          <a:stretch/>
        </p:blipFill>
        <p:spPr>
          <a:xfrm>
            <a:off x="3959144" y="4250554"/>
            <a:ext cx="3719687" cy="2448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41" y="877704"/>
            <a:ext cx="329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Конструктивная деятельность «Космические корабли»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tEnM3OjvfR8.jpg"/>
          <p:cNvPicPr>
            <a:picLocks noChangeAspect="1"/>
          </p:cNvPicPr>
          <p:nvPr/>
        </p:nvPicPr>
        <p:blipFill rotWithShape="1">
          <a:blip r:embed="rId5" cstate="print"/>
          <a:srcRect t="11922" r="4697"/>
          <a:stretch/>
        </p:blipFill>
        <p:spPr>
          <a:xfrm>
            <a:off x="151577" y="4250554"/>
            <a:ext cx="3531932" cy="2448123"/>
          </a:xfrm>
          <a:prstGeom prst="rect">
            <a:avLst/>
          </a:prstGeom>
        </p:spPr>
      </p:pic>
      <p:pic>
        <p:nvPicPr>
          <p:cNvPr id="12" name="Рисунок 11" descr="uw1_g_GUJ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577" y="1493629"/>
            <a:ext cx="3531932" cy="250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Cdc-g7Js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8663" y="1888015"/>
            <a:ext cx="2530720" cy="1898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6528"/>
            <a:ext cx="8244017" cy="442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13969"/>
                </a:solidFill>
                <a:latin typeface="+mn-lt"/>
              </a:rPr>
              <a:t>Основной этап </a:t>
            </a:r>
            <a:endParaRPr lang="ru-RU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0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Реализация проекта</a:t>
            </a:r>
            <a:endParaRPr lang="ru-RU" dirty="0">
              <a:solidFill>
                <a:srgbClr val="2139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393" y="66529"/>
            <a:ext cx="386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Изготовление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лэпбука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«Первый космонавт Ю. А. Гагарин»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712860"/>
            <a:ext cx="402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Посещение детской библиотеки –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квест-игра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«Покорители космоса»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9688" y="3751829"/>
            <a:ext cx="334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Опытно- экспериментальная деятельность 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3t-Kyr5OfHo.jpg"/>
          <p:cNvPicPr>
            <a:picLocks noChangeAspect="1"/>
          </p:cNvPicPr>
          <p:nvPr/>
        </p:nvPicPr>
        <p:blipFill rotWithShape="1">
          <a:blip r:embed="rId3" cstate="print"/>
          <a:srcRect l="2996" t="17228" b="4045"/>
          <a:stretch/>
        </p:blipFill>
        <p:spPr>
          <a:xfrm rot="21051823">
            <a:off x="4287091" y="846123"/>
            <a:ext cx="2844945" cy="1731687"/>
          </a:xfrm>
          <a:prstGeom prst="rect">
            <a:avLst/>
          </a:prstGeom>
        </p:spPr>
      </p:pic>
      <p:pic>
        <p:nvPicPr>
          <p:cNvPr id="13" name="Рисунок 12" descr="NKed7cnOHGs.jpg"/>
          <p:cNvPicPr>
            <a:picLocks noChangeAspect="1"/>
          </p:cNvPicPr>
          <p:nvPr/>
        </p:nvPicPr>
        <p:blipFill rotWithShape="1">
          <a:blip r:embed="rId4" cstate="print"/>
          <a:srcRect l="4864" r="6182" b="16977"/>
          <a:stretch/>
        </p:blipFill>
        <p:spPr>
          <a:xfrm>
            <a:off x="188058" y="4523314"/>
            <a:ext cx="3099427" cy="2169606"/>
          </a:xfrm>
          <a:prstGeom prst="rect">
            <a:avLst/>
          </a:prstGeom>
        </p:spPr>
      </p:pic>
      <p:pic>
        <p:nvPicPr>
          <p:cNvPr id="14" name="Рисунок 13" descr="csO1V7y9038.jpg"/>
          <p:cNvPicPr>
            <a:picLocks noChangeAspect="1"/>
          </p:cNvPicPr>
          <p:nvPr/>
        </p:nvPicPr>
        <p:blipFill rotWithShape="1">
          <a:blip r:embed="rId5" cstate="print"/>
          <a:srcRect l="14249" t="6968"/>
          <a:stretch/>
        </p:blipFill>
        <p:spPr>
          <a:xfrm>
            <a:off x="188057" y="1359802"/>
            <a:ext cx="2342323" cy="1905911"/>
          </a:xfrm>
          <a:prstGeom prst="rect">
            <a:avLst/>
          </a:prstGeom>
        </p:spPr>
      </p:pic>
      <p:pic>
        <p:nvPicPr>
          <p:cNvPr id="15" name="Рисунок 14" descr="GFR5IsObCuE.jpg"/>
          <p:cNvPicPr>
            <a:picLocks noChangeAspect="1"/>
          </p:cNvPicPr>
          <p:nvPr/>
        </p:nvPicPr>
        <p:blipFill rotWithShape="1">
          <a:blip r:embed="rId6" cstate="print"/>
          <a:srcRect t="5868" b="6099"/>
          <a:stretch/>
        </p:blipFill>
        <p:spPr>
          <a:xfrm>
            <a:off x="6367662" y="4340538"/>
            <a:ext cx="2691721" cy="1777233"/>
          </a:xfrm>
          <a:prstGeom prst="rect">
            <a:avLst/>
          </a:prstGeom>
        </p:spPr>
      </p:pic>
      <p:pic>
        <p:nvPicPr>
          <p:cNvPr id="16" name="Рисунок 15" descr="lGDYaRfQUGU.jpg"/>
          <p:cNvPicPr>
            <a:picLocks noChangeAspect="1"/>
          </p:cNvPicPr>
          <p:nvPr/>
        </p:nvPicPr>
        <p:blipFill rotWithShape="1">
          <a:blip r:embed="rId7" cstate="print"/>
          <a:srcRect t="15884" b="13881"/>
          <a:stretch/>
        </p:blipFill>
        <p:spPr>
          <a:xfrm>
            <a:off x="3569728" y="5241303"/>
            <a:ext cx="2755742" cy="1451617"/>
          </a:xfrm>
          <a:prstGeom prst="rect">
            <a:avLst/>
          </a:prstGeom>
        </p:spPr>
      </p:pic>
      <p:pic>
        <p:nvPicPr>
          <p:cNvPr id="12" name="Рисунок 11" descr="41YKvN6n4jY.jpg"/>
          <p:cNvPicPr>
            <a:picLocks noChangeAspect="1"/>
          </p:cNvPicPr>
          <p:nvPr/>
        </p:nvPicPr>
        <p:blipFill rotWithShape="1">
          <a:blip r:embed="rId8" cstate="print"/>
          <a:srcRect t="32333" r="12062" b="10549"/>
          <a:stretch/>
        </p:blipFill>
        <p:spPr>
          <a:xfrm rot="979960">
            <a:off x="2021650" y="2384647"/>
            <a:ext cx="2789550" cy="241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CHELy1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335" y="2873830"/>
            <a:ext cx="2873829" cy="3831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37637" cy="381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Реализация проекта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9229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Заключительный этап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86" y="1001486"/>
            <a:ext cx="461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Создание мультфильма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«Первый полет»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Первый полет итог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8041" y="1643742"/>
            <a:ext cx="4702932" cy="3527199"/>
          </a:xfrm>
          <a:prstGeom prst="rect">
            <a:avLst/>
          </a:prstGeom>
        </p:spPr>
      </p:pic>
      <p:pic>
        <p:nvPicPr>
          <p:cNvPr id="8" name="Рисунок 7" descr="IMG_20210407_094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3908" y="163285"/>
            <a:ext cx="2549978" cy="3399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342" y="5323114"/>
            <a:ext cx="293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https://youtu.be/MGScOJeexVI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02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213969"/>
                </a:solidFill>
                <a:latin typeface="+mn-lt"/>
              </a:rPr>
              <a:t>Перспективы дальнейшего развития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972" y="800274"/>
            <a:ext cx="8847627" cy="55306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	Проект </a:t>
            </a:r>
            <a:r>
              <a:rPr lang="ru-RU" sz="2000" dirty="0"/>
              <a:t>«Первый полет» готов к использованию в дошкольных образовательных учреждениях. </a:t>
            </a:r>
            <a:endParaRPr lang="ru-RU" sz="20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	Проект </a:t>
            </a:r>
            <a:r>
              <a:rPr lang="ru-RU" sz="2000" dirty="0"/>
              <a:t>открыт для дальнейшего </a:t>
            </a:r>
            <a:r>
              <a:rPr lang="ru-RU" sz="2000" dirty="0" smtClean="0"/>
              <a:t>развития: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Интеллект-карта </a:t>
            </a:r>
            <a:r>
              <a:rPr lang="ru-RU" sz="2000" dirty="0"/>
              <a:t>может служить основой для знакомства не только с Ю. А. Гагариным, но и с другими космонавтами. </a:t>
            </a: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Игры </a:t>
            </a:r>
            <a:r>
              <a:rPr lang="ru-RU" sz="2000" dirty="0"/>
              <a:t>и схемы, представленные в </a:t>
            </a:r>
            <a:r>
              <a:rPr lang="ru-RU" sz="2000" dirty="0" err="1"/>
              <a:t>Лэпбуке</a:t>
            </a:r>
            <a:r>
              <a:rPr lang="ru-RU" sz="2000" dirty="0"/>
              <a:t>, помогут закрепить полученные представления о первом космонавте и его полете. </a:t>
            </a: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Детскую </a:t>
            </a:r>
            <a:r>
              <a:rPr lang="ru-RU" sz="2000" dirty="0"/>
              <a:t>энциклопедию «Великие люди. Гагарин» можно дополнить новыми страничками – результатами детских исследований». </a:t>
            </a: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Мультфильм</a:t>
            </a:r>
            <a:r>
              <a:rPr lang="ru-RU" sz="2000" dirty="0"/>
              <a:t>, созданный педагогами и детьми, поможет юным зрителям представить картину первого полета Юрия Гагарина в космос. </a:t>
            </a: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Данный проект может стать базой для реализации индивидуальных детских проектов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83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057" y="0"/>
            <a:ext cx="8730343" cy="8708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13969"/>
                </a:solidFill>
                <a:latin typeface="+mn-lt"/>
                <a:ea typeface="+mn-ea"/>
                <a:cs typeface="+mn-cs"/>
              </a:rPr>
              <a:t>Актуальность проекта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2400" y="671072"/>
            <a:ext cx="8839200" cy="177821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Первый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полет Ю.А. Гагарина в космос вошел в историю, как выдающееся научно-техническое достижение нашего государства, как триумф не только российской космонавтики, но и всего человечества и положил начало освоению человеком открытого космоса.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	В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честь этого события 12 апреля был объявлен праздником – Днем космонавтики, а 2021 год – год 60-летия первого полета человека в космос.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5400000">
            <a:off x="4112201" y="4005415"/>
            <a:ext cx="540000" cy="720000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5815" y="2514601"/>
            <a:ext cx="7962899" cy="1440000"/>
          </a:xfrm>
          <a:prstGeom prst="roundRect">
            <a:avLst>
              <a:gd name="adj" fmla="val 13745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dirty="0">
                <a:solidFill>
                  <a:srgbClr val="213969"/>
                </a:solidFill>
              </a:rPr>
              <a:t>ПРОБЛЕМА</a:t>
            </a:r>
            <a:endParaRPr lang="en-US" altLang="ru-RU" sz="2800" b="1" dirty="0">
              <a:solidFill>
                <a:srgbClr val="21396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7771" y="2634436"/>
            <a:ext cx="5780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Космические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пираты, звездные войны и другие инопланетные существа – герои любимых детских мультфильмов. Вымышленные персонажи дезинформируют дошкольников, рассказывая о несуществующих планетах и героях.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55813" y="4734747"/>
            <a:ext cx="7962901" cy="1440000"/>
          </a:xfrm>
          <a:prstGeom prst="roundRect">
            <a:avLst>
              <a:gd name="adj" fmla="val 13745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213969"/>
                </a:solidFill>
              </a:rPr>
              <a:t>РЕШЕНИЕ</a:t>
            </a:r>
            <a:endParaRPr lang="en-US" altLang="ru-RU" sz="2800" b="1" dirty="0">
              <a:solidFill>
                <a:srgbClr val="2139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7771" y="4860715"/>
            <a:ext cx="578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Сформировать у детей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старшего дошкольного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возраста понятие о том,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что именно в нашей стране родился и вырос первый космонавт на Земле,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вызвав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чувство гордости за свою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Родину, ее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настоящего героя. </a:t>
            </a:r>
          </a:p>
        </p:txBody>
      </p:sp>
    </p:spTree>
    <p:extLst>
      <p:ext uri="{BB962C8B-B14F-4D97-AF65-F5344CB8AC3E}">
        <p14:creationId xmlns="" xmlns:p14="http://schemas.microsoft.com/office/powerpoint/2010/main" val="3541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8091" y="3322948"/>
            <a:ext cx="8587818" cy="1725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61394" y="3322948"/>
            <a:ext cx="302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13969"/>
                </a:solidFill>
              </a:rPr>
              <a:t>Цель проекта:</a:t>
            </a:r>
            <a:endParaRPr lang="ru-RU" sz="3600" b="1" dirty="0">
              <a:solidFill>
                <a:srgbClr val="21396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67" y="4008355"/>
            <a:ext cx="818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213969"/>
                </a:solidFill>
              </a:rPr>
              <a:t>формирование целостного представления детей о первом полете человека в космос.</a:t>
            </a:r>
            <a:endParaRPr lang="ru-RU" sz="2800" dirty="0">
              <a:solidFill>
                <a:srgbClr val="21396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217" y="414777"/>
            <a:ext cx="82390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Тип проекта: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познавательно-творческий, информационный</a:t>
            </a:r>
          </a:p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Вид проекта: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краткосрочный (с 1 по 20 апреля 2021 года)</a:t>
            </a:r>
          </a:p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Участники проекта: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дети старшего дошкольного возраста, педагоги, родители, социальные партнеры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4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155" y="1131215"/>
            <a:ext cx="7037386" cy="2065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8927571"/>
              </p:ext>
            </p:extLst>
          </p:nvPr>
        </p:nvGraphicFramePr>
        <p:xfrm>
          <a:off x="131976" y="523220"/>
          <a:ext cx="8880049" cy="59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4858" y="0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13969"/>
                </a:solidFill>
              </a:rPr>
              <a:t>Задачи проекта:</a:t>
            </a:r>
            <a:endParaRPr lang="ru-RU" sz="2800" b="1" dirty="0">
              <a:solidFill>
                <a:srgbClr val="2139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15" y="1324204"/>
            <a:ext cx="20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58" y="3318235"/>
            <a:ext cx="17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Развивающие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36" y="5343763"/>
            <a:ext cx="186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Воспитательные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7514" y="2941163"/>
            <a:ext cx="5952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· </a:t>
            </a:r>
            <a:r>
              <a:rPr lang="ru-RU" sz="1600" b="1" dirty="0">
                <a:solidFill>
                  <a:schemeClr val="bg1"/>
                </a:solidFill>
              </a:rPr>
              <a:t>способствовать развитию познавательных, коммуникативных, творческих способностей </a:t>
            </a:r>
            <a:r>
              <a:rPr lang="ru-RU" sz="1600" b="1" dirty="0" smtClean="0">
                <a:solidFill>
                  <a:schemeClr val="bg1"/>
                </a:solidFill>
              </a:rPr>
              <a:t>детей;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· развивать желание отражать в игровой и продуктивной деятельности свои впечатления, знания по 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4848107"/>
              </p:ext>
            </p:extLst>
          </p:nvPr>
        </p:nvGraphicFramePr>
        <p:xfrm>
          <a:off x="108802" y="575034"/>
          <a:ext cx="8926397" cy="628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9876" y="0"/>
            <a:ext cx="782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Предполагаемые результаты проекта: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32" y="1186127"/>
            <a:ext cx="108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Дети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61" y="3113494"/>
            <a:ext cx="131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Педагоги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65" y="4686807"/>
            <a:ext cx="131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Родители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22" y="6094237"/>
            <a:ext cx="131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Партнеры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512" y="0"/>
            <a:ext cx="9527457" cy="68815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213969"/>
                </a:solidFill>
                <a:latin typeface="+mn-lt"/>
              </a:rPr>
              <a:t>Используемые </a:t>
            </a:r>
            <a:r>
              <a:rPr lang="ru-RU" sz="2600" b="1" dirty="0" smtClean="0">
                <a:solidFill>
                  <a:srgbClr val="213969"/>
                </a:solidFill>
                <a:latin typeface="+mn-lt"/>
              </a:rPr>
              <a:t>современные образовательные технологии</a:t>
            </a:r>
            <a:endParaRPr lang="ru-RU" sz="2600" b="1" dirty="0">
              <a:solidFill>
                <a:srgbClr val="213969"/>
              </a:solidFill>
              <a:latin typeface="+mn-lt"/>
            </a:endParaRPr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gray">
          <a:xfrm>
            <a:off x="-1337669" y="1858015"/>
            <a:ext cx="9630812" cy="51187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2" name="Group 56"/>
          <p:cNvGrpSpPr>
            <a:grpSpLocks/>
          </p:cNvGrpSpPr>
          <p:nvPr/>
        </p:nvGrpSpPr>
        <p:grpSpPr bwMode="auto">
          <a:xfrm rot="-326247">
            <a:off x="1585122" y="1858887"/>
            <a:ext cx="3852659" cy="634597"/>
            <a:chOff x="1248" y="1200"/>
            <a:chExt cx="2309" cy="378"/>
          </a:xfrm>
        </p:grpSpPr>
        <p:grpSp>
          <p:nvGrpSpPr>
            <p:cNvPr id="43" name="Group 4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45" name="Oval 4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Oval 5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4" name="Text Box 8"/>
            <p:cNvSpPr txBox="1">
              <a:spLocks noChangeArrowheads="1"/>
            </p:cNvSpPr>
            <p:nvPr/>
          </p:nvSpPr>
          <p:spPr bwMode="gray">
            <a:xfrm rot="19178242">
              <a:off x="1645" y="1294"/>
              <a:ext cx="1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FFFFFF"/>
                  </a:solidFill>
                </a:rPr>
                <a:t>Игровые технологии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50"/>
          <p:cNvGrpSpPr>
            <a:grpSpLocks/>
          </p:cNvGrpSpPr>
          <p:nvPr/>
        </p:nvGrpSpPr>
        <p:grpSpPr bwMode="auto">
          <a:xfrm>
            <a:off x="2272980" y="2629311"/>
            <a:ext cx="4011170" cy="641312"/>
            <a:chOff x="1724" y="1634"/>
            <a:chExt cx="2404" cy="382"/>
          </a:xfrm>
        </p:grpSpPr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52" name="Oval 10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Oval 11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Oval 12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Oval 13"/>
              <p:cNvSpPr>
                <a:spLocks noChangeArrowheads="1"/>
              </p:cNvSpPr>
              <p:nvPr/>
            </p:nvSpPr>
            <p:spPr bwMode="gray">
              <a:xfrm rot="-1786701">
                <a:off x="1746" y="1677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" name="Text Box 29"/>
            <p:cNvSpPr txBox="1">
              <a:spLocks noChangeArrowheads="1"/>
            </p:cNvSpPr>
            <p:nvPr/>
          </p:nvSpPr>
          <p:spPr bwMode="gray">
            <a:xfrm rot="19782471">
              <a:off x="1861" y="1651"/>
              <a:ext cx="21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FFFFFF"/>
                  </a:solidFill>
                </a:rPr>
                <a:t>Детское экспериментирование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78"/>
          <p:cNvGrpSpPr>
            <a:grpSpLocks/>
          </p:cNvGrpSpPr>
          <p:nvPr/>
        </p:nvGrpSpPr>
        <p:grpSpPr bwMode="auto">
          <a:xfrm>
            <a:off x="66656" y="3492337"/>
            <a:ext cx="2735999" cy="2736000"/>
            <a:chOff x="960" y="2352"/>
            <a:chExt cx="1584" cy="1632"/>
          </a:xfrm>
        </p:grpSpPr>
        <p:grpSp>
          <p:nvGrpSpPr>
            <p:cNvPr id="57" name="Group 45"/>
            <p:cNvGrpSpPr>
              <a:grpSpLocks/>
            </p:cNvGrpSpPr>
            <p:nvPr/>
          </p:nvGrpSpPr>
          <p:grpSpPr bwMode="auto">
            <a:xfrm>
              <a:off x="960" y="2352"/>
              <a:ext cx="1584" cy="1632"/>
              <a:chOff x="480" y="2208"/>
              <a:chExt cx="1584" cy="1632"/>
            </a:xfrm>
          </p:grpSpPr>
          <p:sp>
            <p:nvSpPr>
              <p:cNvPr id="59" name="Oval 35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Oval 36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Oval 37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Oval 38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39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5" name="Oval 41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" name="Oval 42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7" name="Oval 43"/>
              <p:cNvSpPr>
                <a:spLocks noChangeArrowheads="1"/>
              </p:cNvSpPr>
              <p:nvPr/>
            </p:nvSpPr>
            <p:spPr bwMode="gray">
              <a:xfrm>
                <a:off x="770" y="2458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58" name="Text Box 44"/>
            <p:cNvSpPr txBox="1">
              <a:spLocks noChangeArrowheads="1"/>
            </p:cNvSpPr>
            <p:nvPr/>
          </p:nvSpPr>
          <p:spPr bwMode="gray">
            <a:xfrm>
              <a:off x="1123" y="2854"/>
              <a:ext cx="1271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личностно-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деятельностный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 подход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57"/>
          <p:cNvGrpSpPr>
            <a:grpSpLocks/>
          </p:cNvGrpSpPr>
          <p:nvPr/>
        </p:nvGrpSpPr>
        <p:grpSpPr bwMode="auto">
          <a:xfrm rot="1287997">
            <a:off x="2730006" y="3579511"/>
            <a:ext cx="3852659" cy="634597"/>
            <a:chOff x="1248" y="1200"/>
            <a:chExt cx="2309" cy="378"/>
          </a:xfrm>
        </p:grpSpPr>
        <p:grpSp>
          <p:nvGrpSpPr>
            <p:cNvPr id="69" name="Group 5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71" name="Oval 59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Oval 60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Oval 61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Oval 62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0" name="Text Box 63"/>
            <p:cNvSpPr txBox="1">
              <a:spLocks noChangeArrowheads="1"/>
            </p:cNvSpPr>
            <p:nvPr/>
          </p:nvSpPr>
          <p:spPr bwMode="gray">
            <a:xfrm rot="19178242">
              <a:off x="1305" y="1281"/>
              <a:ext cx="21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FFFF"/>
                  </a:solidFill>
                </a:rPr>
                <a:t>Технология «Интеллект-карта»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64"/>
          <p:cNvGrpSpPr>
            <a:grpSpLocks/>
          </p:cNvGrpSpPr>
          <p:nvPr/>
        </p:nvGrpSpPr>
        <p:grpSpPr bwMode="auto">
          <a:xfrm rot="1056077">
            <a:off x="2807094" y="4488383"/>
            <a:ext cx="4011170" cy="641312"/>
            <a:chOff x="1724" y="1634"/>
            <a:chExt cx="2404" cy="382"/>
          </a:xfrm>
        </p:grpSpPr>
        <p:grpSp>
          <p:nvGrpSpPr>
            <p:cNvPr id="76" name="Group 65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78" name="Oval 66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Oval 67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Oval 68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Oval 69"/>
              <p:cNvSpPr>
                <a:spLocks noChangeArrowheads="1"/>
              </p:cNvSpPr>
              <p:nvPr/>
            </p:nvSpPr>
            <p:spPr bwMode="gray">
              <a:xfrm rot="-1786701">
                <a:off x="1746" y="1677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7" name="Text Box 70"/>
            <p:cNvSpPr txBox="1">
              <a:spLocks noChangeArrowheads="1"/>
            </p:cNvSpPr>
            <p:nvPr/>
          </p:nvSpPr>
          <p:spPr bwMode="gray">
            <a:xfrm rot="19782471">
              <a:off x="2113" y="1752"/>
              <a:ext cx="15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FFFF"/>
                  </a:solidFill>
                </a:rPr>
                <a:t>Технология «Лэпбук»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71"/>
          <p:cNvGrpSpPr>
            <a:grpSpLocks/>
          </p:cNvGrpSpPr>
          <p:nvPr/>
        </p:nvGrpSpPr>
        <p:grpSpPr bwMode="auto">
          <a:xfrm rot="2457309">
            <a:off x="2642392" y="5590826"/>
            <a:ext cx="3852659" cy="634597"/>
            <a:chOff x="1248" y="1200"/>
            <a:chExt cx="2309" cy="378"/>
          </a:xfrm>
        </p:grpSpPr>
        <p:grpSp>
          <p:nvGrpSpPr>
            <p:cNvPr id="83" name="Group 72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85" name="Oval 73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Oval 74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Oval 75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Oval 76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4" name="Text Box 77"/>
            <p:cNvSpPr txBox="1">
              <a:spLocks noChangeArrowheads="1"/>
            </p:cNvSpPr>
            <p:nvPr/>
          </p:nvSpPr>
          <p:spPr bwMode="gray">
            <a:xfrm rot="19142691">
              <a:off x="1328" y="1228"/>
              <a:ext cx="215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FFFF"/>
                  </a:solidFill>
                </a:rPr>
                <a:t>Информационные технологии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 descr="https://www.autourduweb.fr/wp-content/uploads/2011/06/you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80" t="27112" r="11504" b="28402"/>
          <a:stretch/>
        </p:blipFill>
        <p:spPr bwMode="auto">
          <a:xfrm>
            <a:off x="7325302" y="1221250"/>
            <a:ext cx="151200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W33Ab1xYQHg/XYxIyzP1mzI/AAAAAAAAASo/JSz--D-zKgkPsX-jM_kEBH9GhORDOvSLwCLcBGAsYHQ/s1600/downlo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4" t="1" b="-439"/>
          <a:stretch/>
        </p:blipFill>
        <p:spPr bwMode="auto">
          <a:xfrm>
            <a:off x="7356595" y="2058972"/>
            <a:ext cx="1512000" cy="59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0.wp.com/padlet.mciu.org/wp-content/uploads/2018/05/padlet_logo_bw_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0" b="10507"/>
          <a:stretch/>
        </p:blipFill>
        <p:spPr bwMode="auto">
          <a:xfrm>
            <a:off x="7356595" y="2820099"/>
            <a:ext cx="1512000" cy="663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iles.facenama.com/i/attachments/1/1505756779726138_lar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64" b="20009"/>
          <a:stretch/>
        </p:blipFill>
        <p:spPr bwMode="auto">
          <a:xfrm>
            <a:off x="7356595" y="3670043"/>
            <a:ext cx="1512000" cy="577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1286" y="820526"/>
            <a:ext cx="200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Сервисы Интернет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75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7072"/>
            <a:ext cx="6198401" cy="687283"/>
          </a:xfrm>
        </p:spPr>
        <p:txBody>
          <a:bodyPr>
            <a:normAutofit/>
          </a:bodyPr>
          <a:lstStyle/>
          <a:p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7287232"/>
              </p:ext>
            </p:extLst>
          </p:nvPr>
        </p:nvGraphicFramePr>
        <p:xfrm>
          <a:off x="136225" y="451714"/>
          <a:ext cx="8855488" cy="637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775"/>
                <a:gridCol w="3233057"/>
                <a:gridCol w="653143"/>
                <a:gridCol w="228600"/>
                <a:gridCol w="1066913"/>
              </a:tblGrid>
              <a:tr h="62344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проекта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Сроки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Ответственные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115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этап – подготовительный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1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Информирование родителей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 проекте.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Подготовка к реализации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роекта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Поиск социальных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партнеров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Информация о содержании проекта в группах </a:t>
                      </a:r>
                      <a:r>
                        <a:rPr lang="ru-RU" sz="1200" dirty="0" err="1" smtClean="0"/>
                        <a:t>мес</a:t>
                      </a:r>
                      <a:r>
                        <a:rPr lang="en-US" sz="1200" dirty="0" smtClean="0"/>
                        <a:t>c</a:t>
                      </a:r>
                      <a:r>
                        <a:rPr lang="ru-RU" sz="1200" dirty="0" err="1" smtClean="0"/>
                        <a:t>енджера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WhatsApp</a:t>
                      </a:r>
                      <a:endParaRPr lang="ru-RU" sz="12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Банк методических материалов.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/>
                        <a:t>Игровой центр «Космодром».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/>
                        <a:t>Оснащение уголков преобразования, опытно-исследовательской деятельности, познания, моделирования, игротеки.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/>
                        <a:t>Интеллект-карта «Первый полет»</a:t>
                      </a:r>
                      <a:endParaRPr lang="ru-RU" sz="1200" dirty="0" smtClean="0"/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/>
                        <a:t>Социальные партнеры: МБУК «ЦГБ», библиотека № 1, ул.Карла Маркса 11, г. Нижний Тагил, тел. 41-80-00, </a:t>
                      </a:r>
                      <a:r>
                        <a:rPr lang="en-US" sz="1200" b="0" i="0" dirty="0" smtClean="0"/>
                        <a:t>e-mail:</a:t>
                      </a:r>
                      <a:r>
                        <a:rPr lang="ru-RU" sz="1200" b="0" i="0" dirty="0" smtClean="0"/>
                        <a:t> </a:t>
                      </a:r>
                      <a:r>
                        <a:rPr lang="en-US" sz="1200" b="0" i="0" dirty="0" smtClean="0"/>
                        <a:t>vrm@tagillib.ru</a:t>
                      </a:r>
                      <a:endParaRPr lang="ru-RU" sz="1200" b="0" i="0" dirty="0" smtClean="0"/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/>
                        <a:t>Музей авиации и космонавтики МБОУ СОШ № 3ул.Перова 133, город Нижний Тагил тел 8(3435)29-53-5</a:t>
                      </a:r>
                      <a:endParaRPr lang="ru-RU" sz="12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– 5 апреля 2021 г.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группы родители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772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этап- основной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0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 с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Чевостиком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маршруту «Загадочный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космос».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самого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знаменитого космонавта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Интерактивная викторина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 космонавтики»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Виртуальная экскурсия в музей авиации и космонавтики МБОУ СОШ № 3«Первопроходец вселенной»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Семейное творчество: «Встреча с космосом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Мастер-класс от семьи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Карабановых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«Ракета»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. Опыты: • «Секреты невесомости» • «Запуск ракеты»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Дипломы и сертификаты по результатам викторины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Фотоальбом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Выставка семейного творчества в группе и на виртуальной доске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Padlet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Видео мастер-класса на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ютуб-канале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детского сада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плей-листе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«Первый полет»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– 18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апреля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2021 г.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группы родители социальные партнеры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1514" y="0"/>
            <a:ext cx="343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План реализации проекта</a:t>
            </a:r>
            <a:endParaRPr lang="ru-RU" dirty="0">
              <a:solidFill>
                <a:srgbClr val="2139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6968516"/>
              </p:ext>
            </p:extLst>
          </p:nvPr>
        </p:nvGraphicFramePr>
        <p:xfrm>
          <a:off x="141515" y="389469"/>
          <a:ext cx="8861196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15"/>
                <a:gridCol w="2645229"/>
                <a:gridCol w="859971"/>
                <a:gridCol w="998681"/>
              </a:tblGrid>
              <a:tr h="623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проекта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Сроки</a:t>
                      </a:r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Ответственные</a:t>
                      </a:r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449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Семейное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творчество: просмотр мастер-класса, изготовление ракет. Соревнование по запуску ракет на спортивной площадке детского сада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Индивидуальные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детские исследования: • «История песни» • «Стихи о первом космонавте» • «Музей Гагарина»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Литературная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видеооткрытка-поздравление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Днем Космонавтики: Н. Мигунова «Космонавт»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Минутки познания: • «Как устроен космодром?» • «Кто придумал первую ракету?» и др.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Интерактивная игра - кроссворд «Космический полет»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Рассуждения: • «Почему космонавтов называют героями?» 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Изготовление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лэпбука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«Первый космонавт Ю. А. Гагарин» (загадки, разрезные картинки, лото «Космос», ребусы, раскраски).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Посещение детской библиотеки –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квест-игра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«Покорители космоса»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Конструктивная деятельность «Космические корабли» (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Тико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геометрический конструктор,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Танграм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Лепка «Космонавт»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Сюжетно-ролевая игра «Космодром» Дидактические игры: • «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Бродилка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• «Космическое домино» • «Лото» • «Подбери созвездие» • «Подскажи словечко»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Рисование «Космические дали»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Игры-эстафеты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Дипломы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конструкторам самых быстрых ракет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Схема-алгоритм выполнения опыта.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Моя энциклопедия «Великие люди. Гагарин»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 на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ютуб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канале детского сада в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плей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листе «Первый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полет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Лэпбук «Первый космонавт Ю. А. Гагарин»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Фотоотчет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Мини-выставка «Ракеты»</a:t>
                      </a:r>
                      <a:endParaRPr lang="ru-RU" sz="12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676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Заключительный этап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29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мультфильма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«Первый полет»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Оформление проекта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«Первый полет»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Мультфильм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«Первый полет»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проекта в формате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PowerPoint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 – 20 апреля 2021г.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Педагоги группы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0"/>
            <a:ext cx="31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План реализации проекта</a:t>
            </a:r>
            <a:endParaRPr lang="ru-RU" dirty="0">
              <a:solidFill>
                <a:srgbClr val="2139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9403"/>
            <a:ext cx="7348471" cy="6024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3969"/>
                </a:solidFill>
                <a:latin typeface="+mn-lt"/>
              </a:rPr>
              <a:t>Подготовительный этап</a:t>
            </a:r>
            <a:endParaRPr lang="ru-RU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7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213969"/>
                </a:solidFill>
              </a:rPr>
              <a:t>Реализация проекта</a:t>
            </a:r>
            <a:endParaRPr lang="ru-RU" dirty="0">
              <a:solidFill>
                <a:srgbClr val="213969"/>
              </a:solidFill>
            </a:endParaRPr>
          </a:p>
        </p:txBody>
      </p:sp>
      <p:pic>
        <p:nvPicPr>
          <p:cNvPr id="7" name="Рисунок 6" descr="MegRhnmNrqo.jpg"/>
          <p:cNvPicPr>
            <a:picLocks noChangeAspect="1"/>
          </p:cNvPicPr>
          <p:nvPr/>
        </p:nvPicPr>
        <p:blipFill rotWithShape="1">
          <a:blip r:embed="rId2" cstate="print"/>
          <a:srcRect l="2731" r="-2731"/>
          <a:stretch/>
        </p:blipFill>
        <p:spPr>
          <a:xfrm>
            <a:off x="4061352" y="184665"/>
            <a:ext cx="5082648" cy="336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645" y="4911365"/>
            <a:ext cx="24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Содержимое 4" descr="E-ZLMMMkJ1o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4027" b="2170"/>
          <a:stretch/>
        </p:blipFill>
        <p:spPr>
          <a:xfrm rot="806206">
            <a:off x="3042921" y="2832332"/>
            <a:ext cx="2832811" cy="3543030"/>
          </a:xfrm>
        </p:spPr>
      </p:pic>
      <p:pic>
        <p:nvPicPr>
          <p:cNvPr id="6" name="Рисунок 5" descr="LOywm4_wMtU.jpg"/>
          <p:cNvPicPr>
            <a:picLocks noChangeAspect="1"/>
          </p:cNvPicPr>
          <p:nvPr/>
        </p:nvPicPr>
        <p:blipFill rotWithShape="1">
          <a:blip r:embed="rId4" cstate="print"/>
          <a:srcRect t="2824"/>
          <a:stretch/>
        </p:blipFill>
        <p:spPr>
          <a:xfrm>
            <a:off x="72437" y="914399"/>
            <a:ext cx="3759334" cy="3470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5741" y="3548743"/>
            <a:ext cx="2814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213969"/>
                </a:solidFill>
              </a:rPr>
              <a:t>Элементы </a:t>
            </a:r>
          </a:p>
          <a:p>
            <a:pPr lvl="0" algn="ctr"/>
            <a:r>
              <a:rPr lang="ru-RU" dirty="0" smtClean="0">
                <a:solidFill>
                  <a:srgbClr val="213969"/>
                </a:solidFill>
              </a:rPr>
              <a:t>развивающей предметно-пространственной среды</a:t>
            </a:r>
            <a:endParaRPr lang="ru-RU" dirty="0">
              <a:solidFill>
                <a:srgbClr val="21396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36" y="4646245"/>
            <a:ext cx="28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213969"/>
                </a:solidFill>
              </a:rPr>
              <a:t>Интеллект-карта</a:t>
            </a:r>
            <a:endParaRPr lang="ru-RU" dirty="0">
              <a:solidFill>
                <a:srgbClr val="2139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3088</TotalTime>
  <Words>1166</Words>
  <Application>Microsoft Office PowerPoint</Application>
  <PresentationFormat>Экран (4:3)</PresentationFormat>
  <Paragraphs>186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«Первый полет»</vt:lpstr>
      <vt:lpstr>Актуальность проекта</vt:lpstr>
      <vt:lpstr>Слайд 3</vt:lpstr>
      <vt:lpstr>Слайд 4</vt:lpstr>
      <vt:lpstr>Слайд 5</vt:lpstr>
      <vt:lpstr>Используемые современные образовательные технологии</vt:lpstr>
      <vt:lpstr>Слайд 7</vt:lpstr>
      <vt:lpstr>Слайд 8</vt:lpstr>
      <vt:lpstr>Подготовительный этап</vt:lpstr>
      <vt:lpstr>Основной этап </vt:lpstr>
      <vt:lpstr>Основной этап </vt:lpstr>
      <vt:lpstr>Основной этап </vt:lpstr>
      <vt:lpstr>Основной этап </vt:lpstr>
      <vt:lpstr>Реализация проекта</vt:lpstr>
      <vt:lpstr>Перспективы дальнейшего развития проекта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Windows User</cp:lastModifiedBy>
  <cp:revision>726</cp:revision>
  <dcterms:created xsi:type="dcterms:W3CDTF">2016-11-18T14:12:19Z</dcterms:created>
  <dcterms:modified xsi:type="dcterms:W3CDTF">2021-04-22T06:11:45Z</dcterms:modified>
</cp:coreProperties>
</file>